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410" r:id="rId2"/>
    <p:sldId id="486" r:id="rId3"/>
    <p:sldId id="487" r:id="rId4"/>
    <p:sldId id="488" r:id="rId5"/>
    <p:sldId id="489" r:id="rId6"/>
    <p:sldId id="490" r:id="rId7"/>
    <p:sldId id="492" r:id="rId8"/>
    <p:sldId id="493" r:id="rId9"/>
    <p:sldId id="507" r:id="rId10"/>
    <p:sldId id="494" r:id="rId11"/>
    <p:sldId id="508" r:id="rId12"/>
    <p:sldId id="495" r:id="rId13"/>
    <p:sldId id="496" r:id="rId14"/>
    <p:sldId id="497" r:id="rId15"/>
    <p:sldId id="498" r:id="rId16"/>
    <p:sldId id="499" r:id="rId17"/>
    <p:sldId id="504" r:id="rId18"/>
    <p:sldId id="501" r:id="rId19"/>
    <p:sldId id="502" r:id="rId20"/>
    <p:sldId id="505" r:id="rId21"/>
    <p:sldId id="262" r:id="rId22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5050"/>
    <a:srgbClr val="800000"/>
    <a:srgbClr val="FF9999"/>
    <a:srgbClr val="FFCC00"/>
    <a:srgbClr val="CC3300"/>
    <a:srgbClr val="FF9933"/>
    <a:srgbClr val="FAC09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4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082" y="102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2025/4/15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3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 txBox="1">
            <a:spLocks/>
          </p:cNvSpPr>
          <p:nvPr/>
        </p:nvSpPr>
        <p:spPr>
          <a:xfrm>
            <a:off x="3289855" y="2242330"/>
            <a:ext cx="6062597" cy="114619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sz="36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系统安全：</a:t>
            </a:r>
            <a:r>
              <a:rPr lang="en-US" altLang="zh-CN" sz="36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Win2003 Server</a:t>
            </a:r>
            <a:r>
              <a:rPr lang="zh-CN" altLang="en-US" sz="36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中用户和组的设置与应用</a:t>
            </a:r>
            <a:endParaRPr lang="zh-CN" altLang="en-US" sz="36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66818" y="4072803"/>
            <a:ext cx="2651614" cy="413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汇报人：赵润梅  何露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00838" y="4072801"/>
            <a:ext cx="2651614" cy="41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指导教师：黄泽伟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84411" y="141113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创建组账户</a:t>
            </a:r>
            <a:endParaRPr lang="zh-CN" altLang="en-US" dirty="0"/>
          </a:p>
        </p:txBody>
      </p:sp>
      <p:grpSp>
        <p:nvGrpSpPr>
          <p:cNvPr id="4" name="0bfb6105-ffc3-4178-ac30-19eab50c76c9.source.3.zh-Hans.pptx">
            <a:extLst>
              <a:ext uri="{FF2B5EF4-FFF2-40B4-BE49-F238E27FC236}">
                <a16:creationId xmlns:a16="http://schemas.microsoft.com/office/drawing/2014/main" id="{7FF1985A-A350-5E3B-6057-48F1901B2392}"/>
              </a:ext>
            </a:extLst>
          </p:cNvPr>
          <p:cNvGrpSpPr/>
          <p:nvPr/>
        </p:nvGrpSpPr>
        <p:grpSpPr>
          <a:xfrm>
            <a:off x="184411" y="889349"/>
            <a:ext cx="8727945" cy="5645758"/>
            <a:chOff x="660400" y="1130300"/>
            <a:chExt cx="10864851" cy="500380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ADA13D-49AA-8DA5-9D20-55E715DE7FA0}"/>
                </a:ext>
              </a:extLst>
            </p:cNvPr>
            <p:cNvGrpSpPr/>
            <p:nvPr/>
          </p:nvGrpSpPr>
          <p:grpSpPr>
            <a:xfrm>
              <a:off x="668786" y="1812235"/>
              <a:ext cx="3389929" cy="4313176"/>
              <a:chOff x="668786" y="1812235"/>
              <a:chExt cx="3389929" cy="4313176"/>
            </a:xfrm>
          </p:grpSpPr>
          <p:sp>
            <p:nvSpPr>
              <p:cNvPr id="17" name="Picture1">
                <a:extLst>
                  <a:ext uri="{FF2B5EF4-FFF2-40B4-BE49-F238E27FC236}">
                    <a16:creationId xmlns:a16="http://schemas.microsoft.com/office/drawing/2014/main" id="{503414F6-85C4-2324-156C-62BC8911C605}"/>
                  </a:ext>
                </a:extLst>
              </p:cNvPr>
              <p:cNvSpPr/>
              <p:nvPr/>
            </p:nvSpPr>
            <p:spPr>
              <a:xfrm>
                <a:off x="668787" y="1812235"/>
                <a:ext cx="3389926" cy="1959214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7674" b="-7674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1857083F-832A-3ED0-23C1-16FAA0E43869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1">
                <a:extLst>
                  <a:ext uri="{FF2B5EF4-FFF2-40B4-BE49-F238E27FC236}">
                    <a16:creationId xmlns:a16="http://schemas.microsoft.com/office/drawing/2014/main" id="{EC3F985C-8A18-330D-7B58-1F1369415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89" y="4366747"/>
                <a:ext cx="3389926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使用“计算机管理”工具创建新的组账户。</a:t>
                </a:r>
                <a:endParaRPr lang="en-US" dirty="0"/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025E4678-DE10-6DE9-0D1F-9A39684023AE}"/>
                  </a:ext>
                </a:extLst>
              </p:cNvPr>
              <p:cNvSpPr txBox="1"/>
              <p:nvPr/>
            </p:nvSpPr>
            <p:spPr>
              <a:xfrm>
                <a:off x="668786" y="3903983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添加新组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678567C-571D-0F8C-00EF-9011D063EADB}"/>
                </a:ext>
              </a:extLst>
            </p:cNvPr>
            <p:cNvGrpSpPr/>
            <p:nvPr/>
          </p:nvGrpSpPr>
          <p:grpSpPr>
            <a:xfrm>
              <a:off x="4401038" y="1820925"/>
              <a:ext cx="3393101" cy="4313176"/>
              <a:chOff x="4401038" y="1820925"/>
              <a:chExt cx="3393101" cy="4313176"/>
            </a:xfrm>
          </p:grpSpPr>
          <p:sp>
            <p:nvSpPr>
              <p:cNvPr id="13" name="Picture2">
                <a:extLst>
                  <a:ext uri="{FF2B5EF4-FFF2-40B4-BE49-F238E27FC236}">
                    <a16:creationId xmlns:a16="http://schemas.microsoft.com/office/drawing/2014/main" id="{BB999F23-6FFC-D4E8-BD4E-16D793084BC9}"/>
                  </a:ext>
                </a:extLst>
              </p:cNvPr>
              <p:cNvSpPr/>
              <p:nvPr/>
            </p:nvSpPr>
            <p:spPr>
              <a:xfrm>
                <a:off x="4404213" y="1820925"/>
                <a:ext cx="3389926" cy="1959214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577" r="-577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14" name="Number2">
                <a:extLst>
                  <a:ext uri="{FF2B5EF4-FFF2-40B4-BE49-F238E27FC236}">
                    <a16:creationId xmlns:a16="http://schemas.microsoft.com/office/drawing/2014/main" id="{7052CE38-8676-6AE1-7DE5-3E50EA08B038}"/>
                  </a:ext>
                </a:extLst>
              </p:cNvPr>
              <p:cNvSpPr/>
              <p:nvPr/>
            </p:nvSpPr>
            <p:spPr>
              <a:xfrm>
                <a:off x="4404212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Text2">
                <a:extLst>
                  <a:ext uri="{FF2B5EF4-FFF2-40B4-BE49-F238E27FC236}">
                    <a16:creationId xmlns:a16="http://schemas.microsoft.com/office/drawing/2014/main" id="{A456FB0D-D83F-D724-CD74-A90A35E13B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1041" y="4375437"/>
                <a:ext cx="3389926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设置组的成员列表和权限范围。</a:t>
                </a:r>
                <a:endParaRPr lang="en-US" dirty="0"/>
              </a:p>
            </p:txBody>
          </p:sp>
          <p:sp>
            <p:nvSpPr>
              <p:cNvPr id="16" name="Bullet2">
                <a:extLst>
                  <a:ext uri="{FF2B5EF4-FFF2-40B4-BE49-F238E27FC236}">
                    <a16:creationId xmlns:a16="http://schemas.microsoft.com/office/drawing/2014/main" id="{D3EBD527-B283-A32F-2205-E9BC08F57700}"/>
                  </a:ext>
                </a:extLst>
              </p:cNvPr>
              <p:cNvSpPr txBox="1"/>
              <p:nvPr/>
            </p:nvSpPr>
            <p:spPr>
              <a:xfrm>
                <a:off x="4401038" y="3912673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配置组属性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E172C63-B904-FC4D-AE0E-32E186041F20}"/>
                </a:ext>
              </a:extLst>
            </p:cNvPr>
            <p:cNvGrpSpPr/>
            <p:nvPr/>
          </p:nvGrpSpPr>
          <p:grpSpPr>
            <a:xfrm>
              <a:off x="8135324" y="1820925"/>
              <a:ext cx="3389927" cy="4313176"/>
              <a:chOff x="8135324" y="1820925"/>
              <a:chExt cx="3389927" cy="4313176"/>
            </a:xfrm>
          </p:grpSpPr>
          <p:sp>
            <p:nvSpPr>
              <p:cNvPr id="9" name="Picture3">
                <a:extLst>
                  <a:ext uri="{FF2B5EF4-FFF2-40B4-BE49-F238E27FC236}">
                    <a16:creationId xmlns:a16="http://schemas.microsoft.com/office/drawing/2014/main" id="{17E45F05-EF8D-63D6-1CFD-95224C4B313C}"/>
                  </a:ext>
                </a:extLst>
              </p:cNvPr>
              <p:cNvSpPr/>
              <p:nvPr/>
            </p:nvSpPr>
            <p:spPr>
              <a:xfrm>
                <a:off x="8135325" y="1820925"/>
                <a:ext cx="3389926" cy="1959214"/>
              </a:xfrm>
              <a:prstGeom prst="rect">
                <a:avLst/>
              </a:prstGeom>
              <a:blipFill>
                <a:blip r:embed="rId5"/>
                <a:srcRect/>
                <a:stretch>
                  <a:fillRect l="-1562" r="-1562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10" name="Number3">
                <a:extLst>
                  <a:ext uri="{FF2B5EF4-FFF2-40B4-BE49-F238E27FC236}">
                    <a16:creationId xmlns:a16="http://schemas.microsoft.com/office/drawing/2014/main" id="{F9AA2BA5-3197-BBD3-75A4-26305E50B774}"/>
                  </a:ext>
                </a:extLst>
              </p:cNvPr>
              <p:cNvSpPr/>
              <p:nvPr/>
            </p:nvSpPr>
            <p:spPr>
              <a:xfrm>
                <a:off x="8135324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Text3">
                <a:extLst>
                  <a:ext uri="{FF2B5EF4-FFF2-40B4-BE49-F238E27FC236}">
                    <a16:creationId xmlns:a16="http://schemas.microsoft.com/office/drawing/2014/main" id="{3A620C45-3F64-BD64-63D2-7C07F6B73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5324" y="4375437"/>
                <a:ext cx="3389927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添加或移除组成员以适应组织结构的变化。</a:t>
                </a:r>
                <a:endParaRPr lang="en-US" dirty="0"/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11DEFE5B-510F-D16D-9047-58544946DCFE}"/>
                  </a:ext>
                </a:extLst>
              </p:cNvPr>
              <p:cNvSpPr txBox="1"/>
              <p:nvPr/>
            </p:nvSpPr>
            <p:spPr>
              <a:xfrm>
                <a:off x="8135324" y="3912673"/>
                <a:ext cx="33899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管理组成员</a:t>
                </a:r>
                <a:endParaRPr lang="en-US" dirty="0"/>
              </a:p>
            </p:txBody>
          </p:sp>
        </p:grp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6510BFFA-29C0-0AB3-AE02-1A6CC997858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创建组账户的方法及其在权限管理中的优势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4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84411" y="141113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创建组账户</a:t>
            </a:r>
            <a:endParaRPr lang="zh-CN" altLang="en-US" dirty="0"/>
          </a:p>
        </p:txBody>
      </p:sp>
      <p:grpSp>
        <p:nvGrpSpPr>
          <p:cNvPr id="4" name="0bfb6105-ffc3-4178-ac30-19eab50c76c9.source.3.zh-Hans.pptx">
            <a:extLst>
              <a:ext uri="{FF2B5EF4-FFF2-40B4-BE49-F238E27FC236}">
                <a16:creationId xmlns:a16="http://schemas.microsoft.com/office/drawing/2014/main" id="{7FF1985A-A350-5E3B-6057-48F1901B2392}"/>
              </a:ext>
            </a:extLst>
          </p:cNvPr>
          <p:cNvGrpSpPr/>
          <p:nvPr/>
        </p:nvGrpSpPr>
        <p:grpSpPr>
          <a:xfrm>
            <a:off x="184411" y="876823"/>
            <a:ext cx="8722843" cy="3461286"/>
            <a:chOff x="660400" y="1130300"/>
            <a:chExt cx="10858500" cy="306771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ADA13D-49AA-8DA5-9D20-55E715DE7FA0}"/>
                </a:ext>
              </a:extLst>
            </p:cNvPr>
            <p:cNvGrpSpPr/>
            <p:nvPr/>
          </p:nvGrpSpPr>
          <p:grpSpPr>
            <a:xfrm>
              <a:off x="668786" y="1754658"/>
              <a:ext cx="4179897" cy="502035"/>
              <a:chOff x="668786" y="1754658"/>
              <a:chExt cx="4179897" cy="502035"/>
            </a:xfrm>
          </p:grpSpPr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1857083F-832A-3ED0-23C1-16FAA0E43869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025E4678-DE10-6DE9-0D1F-9A39684023AE}"/>
                  </a:ext>
                </a:extLst>
              </p:cNvPr>
              <p:cNvSpPr txBox="1"/>
              <p:nvPr/>
            </p:nvSpPr>
            <p:spPr>
              <a:xfrm>
                <a:off x="1458761" y="1754658"/>
                <a:ext cx="3389922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添加新组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678567C-571D-0F8C-00EF-9011D063EADB}"/>
                </a:ext>
              </a:extLst>
            </p:cNvPr>
            <p:cNvGrpSpPr/>
            <p:nvPr/>
          </p:nvGrpSpPr>
          <p:grpSpPr>
            <a:xfrm>
              <a:off x="668786" y="2680548"/>
              <a:ext cx="4179896" cy="546807"/>
              <a:chOff x="668786" y="2680548"/>
              <a:chExt cx="4179896" cy="546807"/>
            </a:xfrm>
          </p:grpSpPr>
          <p:sp>
            <p:nvSpPr>
              <p:cNvPr id="14" name="Number2">
                <a:extLst>
                  <a:ext uri="{FF2B5EF4-FFF2-40B4-BE49-F238E27FC236}">
                    <a16:creationId xmlns:a16="http://schemas.microsoft.com/office/drawing/2014/main" id="{7052CE38-8676-6AE1-7DE5-3E50EA08B038}"/>
                  </a:ext>
                </a:extLst>
              </p:cNvPr>
              <p:cNvSpPr/>
              <p:nvPr/>
            </p:nvSpPr>
            <p:spPr>
              <a:xfrm>
                <a:off x="668786" y="2782897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Bullet2">
                <a:extLst>
                  <a:ext uri="{FF2B5EF4-FFF2-40B4-BE49-F238E27FC236}">
                    <a16:creationId xmlns:a16="http://schemas.microsoft.com/office/drawing/2014/main" id="{D3EBD527-B283-A32F-2205-E9BC08F57700}"/>
                  </a:ext>
                </a:extLst>
              </p:cNvPr>
              <p:cNvSpPr txBox="1"/>
              <p:nvPr/>
            </p:nvSpPr>
            <p:spPr>
              <a:xfrm>
                <a:off x="1458761" y="2680548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配置组属性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E172C63-B904-FC4D-AE0E-32E186041F20}"/>
                </a:ext>
              </a:extLst>
            </p:cNvPr>
            <p:cNvGrpSpPr/>
            <p:nvPr/>
          </p:nvGrpSpPr>
          <p:grpSpPr>
            <a:xfrm>
              <a:off x="668787" y="3657285"/>
              <a:ext cx="4179895" cy="540732"/>
              <a:chOff x="668787" y="3657285"/>
              <a:chExt cx="4179895" cy="540732"/>
            </a:xfrm>
          </p:grpSpPr>
          <p:sp>
            <p:nvSpPr>
              <p:cNvPr id="10" name="Number3">
                <a:extLst>
                  <a:ext uri="{FF2B5EF4-FFF2-40B4-BE49-F238E27FC236}">
                    <a16:creationId xmlns:a16="http://schemas.microsoft.com/office/drawing/2014/main" id="{F9AA2BA5-3197-BBD3-75A4-26305E50B774}"/>
                  </a:ext>
                </a:extLst>
              </p:cNvPr>
              <p:cNvSpPr/>
              <p:nvPr/>
            </p:nvSpPr>
            <p:spPr>
              <a:xfrm>
                <a:off x="668787" y="3753559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11DEFE5B-510F-D16D-9047-58544946DCFE}"/>
                  </a:ext>
                </a:extLst>
              </p:cNvPr>
              <p:cNvSpPr txBox="1"/>
              <p:nvPr/>
            </p:nvSpPr>
            <p:spPr>
              <a:xfrm>
                <a:off x="1458759" y="3657285"/>
                <a:ext cx="3389923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管理组成员</a:t>
                </a:r>
                <a:endParaRPr lang="en-US" dirty="0"/>
              </a:p>
            </p:txBody>
          </p:sp>
        </p:grp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6510BFFA-29C0-0AB3-AE02-1A6CC997858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创建组账户的方法及其在权限管理中的优势</a:t>
              </a:r>
              <a:endParaRPr lang="en-US" dirty="0"/>
            </a:p>
          </p:txBody>
        </p:sp>
      </p:grpSp>
      <p:sp>
        <p:nvSpPr>
          <p:cNvPr id="21" name="Number3">
            <a:extLst>
              <a:ext uri="{FF2B5EF4-FFF2-40B4-BE49-F238E27FC236}">
                <a16:creationId xmlns:a16="http://schemas.microsoft.com/office/drawing/2014/main" id="{F9AA2BA5-3197-BBD3-75A4-26305E50B774}"/>
              </a:ext>
            </a:extLst>
          </p:cNvPr>
          <p:cNvSpPr/>
          <p:nvPr/>
        </p:nvSpPr>
        <p:spPr>
          <a:xfrm>
            <a:off x="184411" y="4990246"/>
            <a:ext cx="357052" cy="50147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1400" b="1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Bullet3">
            <a:extLst>
              <a:ext uri="{FF2B5EF4-FFF2-40B4-BE49-F238E27FC236}">
                <a16:creationId xmlns:a16="http://schemas.microsoft.com/office/drawing/2014/main" id="{11DEFE5B-510F-D16D-9047-58544946DCFE}"/>
              </a:ext>
            </a:extLst>
          </p:cNvPr>
          <p:cNvSpPr txBox="1"/>
          <p:nvPr/>
        </p:nvSpPr>
        <p:spPr>
          <a:xfrm>
            <a:off x="825747" y="4790077"/>
            <a:ext cx="2723191" cy="5221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b="1" dirty="0">
                <a:cs typeface="+mn-ea"/>
                <a:sym typeface="+mn-lt"/>
              </a:rPr>
              <a:t>如</a:t>
            </a:r>
            <a:r>
              <a:rPr lang="zh-CN" altLang="en-US" b="1" dirty="0" smtClean="0">
                <a:cs typeface="+mn-ea"/>
                <a:sym typeface="+mn-lt"/>
              </a:rPr>
              <a:t>图所示</a:t>
            </a:r>
            <a:endParaRPr lang="en-US" dirty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25" y="1581282"/>
            <a:ext cx="5293747" cy="45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3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4411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用户和组的关系</a:t>
            </a:r>
            <a:endParaRPr lang="zh-CN" altLang="en-US" dirty="0"/>
          </a:p>
        </p:txBody>
      </p:sp>
      <p:grpSp>
        <p:nvGrpSpPr>
          <p:cNvPr id="4" name="5e421dd8-1135-460d-880f-764aeeb2b8e8.source.3.zh-Hans.pptx">
            <a:extLst>
              <a:ext uri="{FF2B5EF4-FFF2-40B4-BE49-F238E27FC236}">
                <a16:creationId xmlns:a16="http://schemas.microsoft.com/office/drawing/2014/main" id="{F4D1DD80-6DE9-9B03-7443-E1B84ECC3A31}"/>
              </a:ext>
            </a:extLst>
          </p:cNvPr>
          <p:cNvGrpSpPr/>
          <p:nvPr/>
        </p:nvGrpSpPr>
        <p:grpSpPr>
          <a:xfrm>
            <a:off x="184411" y="914400"/>
            <a:ext cx="8746647" cy="5473873"/>
            <a:chOff x="1" y="1130300"/>
            <a:chExt cx="11518899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2DCC20C-B7E5-0C0B-329F-17A13CE097B6}"/>
                </a:ext>
              </a:extLst>
            </p:cNvPr>
            <p:cNvGrpSpPr/>
            <p:nvPr/>
          </p:nvGrpSpPr>
          <p:grpSpPr>
            <a:xfrm>
              <a:off x="3860800" y="1130300"/>
              <a:ext cx="7658100" cy="5003800"/>
              <a:chOff x="3860800" y="1130300"/>
              <a:chExt cx="7658100" cy="5003800"/>
            </a:xfrm>
          </p:grpSpPr>
          <p:sp>
            <p:nvSpPr>
              <p:cNvPr id="8" name="Title">
                <a:extLst>
                  <a:ext uri="{FF2B5EF4-FFF2-40B4-BE49-F238E27FC236}">
                    <a16:creationId xmlns:a16="http://schemas.microsoft.com/office/drawing/2014/main" id="{50CB65C4-CAFB-CF18-B4AA-D8171B503651}"/>
                  </a:ext>
                </a:extLst>
              </p:cNvPr>
              <p:cNvSpPr txBox="1"/>
              <p:nvPr/>
            </p:nvSpPr>
            <p:spPr>
              <a:xfrm>
                <a:off x="3860800" y="1130300"/>
                <a:ext cx="7658100" cy="62230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用户和组之间的关系及权限继承规则</a:t>
                </a:r>
                <a:endParaRPr 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AC9FF01-86CE-77B6-7AEB-63F96A1E5BCD}"/>
                  </a:ext>
                </a:extLst>
              </p:cNvPr>
              <p:cNvGrpSpPr/>
              <p:nvPr/>
            </p:nvGrpSpPr>
            <p:grpSpPr>
              <a:xfrm>
                <a:off x="3860800" y="1822098"/>
                <a:ext cx="3691466" cy="2057353"/>
                <a:chOff x="5613400" y="2962276"/>
                <a:chExt cx="3691466" cy="2057353"/>
              </a:xfrm>
            </p:grpSpPr>
            <p:sp>
              <p:nvSpPr>
                <p:cNvPr id="18" name="Bullet1">
                  <a:extLst>
                    <a:ext uri="{FF2B5EF4-FFF2-40B4-BE49-F238E27FC236}">
                      <a16:creationId xmlns:a16="http://schemas.microsoft.com/office/drawing/2014/main" id="{981EE358-50C5-3B4B-720E-FEC9709865A5}"/>
                    </a:ext>
                  </a:extLst>
                </p:cNvPr>
                <p:cNvSpPr txBox="1"/>
                <p:nvPr/>
              </p:nvSpPr>
              <p:spPr>
                <a:xfrm>
                  <a:off x="6098380" y="2962276"/>
                  <a:ext cx="3206486" cy="4938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权限继承</a:t>
                  </a:r>
                  <a:endParaRPr lang="en-US" dirty="0"/>
                </a:p>
              </p:txBody>
            </p:sp>
            <p:sp>
              <p:nvSpPr>
                <p:cNvPr id="19" name="Text1">
                  <a:extLst>
                    <a:ext uri="{FF2B5EF4-FFF2-40B4-BE49-F238E27FC236}">
                      <a16:creationId xmlns:a16="http://schemas.microsoft.com/office/drawing/2014/main" id="{EFF87E3A-BF7B-DDA0-6FC8-A71B0B583E7A}"/>
                    </a:ext>
                  </a:extLst>
                </p:cNvPr>
                <p:cNvSpPr/>
                <p:nvPr/>
              </p:nvSpPr>
              <p:spPr>
                <a:xfrm flipH="1">
                  <a:off x="6098378" y="3456148"/>
                  <a:ext cx="3206486" cy="1563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组的权限自动传递给其成员，简化权限管理。</a:t>
                  </a:r>
                  <a:endParaRPr lang="en-US" dirty="0"/>
                </a:p>
              </p:txBody>
            </p:sp>
            <p:sp>
              <p:nvSpPr>
                <p:cNvPr id="20" name="Number1">
                  <a:extLst>
                    <a:ext uri="{FF2B5EF4-FFF2-40B4-BE49-F238E27FC236}">
                      <a16:creationId xmlns:a16="http://schemas.microsoft.com/office/drawing/2014/main" id="{4AFD3CC2-A4BA-1955-1ECF-534D44965879}"/>
                    </a:ext>
                  </a:extLst>
                </p:cNvPr>
                <p:cNvSpPr/>
                <p:nvPr/>
              </p:nvSpPr>
              <p:spPr>
                <a:xfrm>
                  <a:off x="5613400" y="2971800"/>
                  <a:ext cx="482600" cy="4826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FFFFFF"/>
                      </a:solidFill>
                    </a:rPr>
                    <a:t>1</a:t>
                  </a: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00E28A2-0225-56E2-7B01-D878816E9FBA}"/>
                  </a:ext>
                </a:extLst>
              </p:cNvPr>
              <p:cNvGrpSpPr/>
              <p:nvPr/>
            </p:nvGrpSpPr>
            <p:grpSpPr>
              <a:xfrm>
                <a:off x="3860800" y="4076747"/>
                <a:ext cx="3691466" cy="2057353"/>
                <a:chOff x="5613400" y="2962276"/>
                <a:chExt cx="3691466" cy="2057353"/>
              </a:xfrm>
            </p:grpSpPr>
            <p:sp>
              <p:nvSpPr>
                <p:cNvPr id="15" name="Bullet2">
                  <a:extLst>
                    <a:ext uri="{FF2B5EF4-FFF2-40B4-BE49-F238E27FC236}">
                      <a16:creationId xmlns:a16="http://schemas.microsoft.com/office/drawing/2014/main" id="{C02E4C8E-BB80-9D7B-CE02-4B115ED1FA16}"/>
                    </a:ext>
                  </a:extLst>
                </p:cNvPr>
                <p:cNvSpPr txBox="1"/>
                <p:nvPr/>
              </p:nvSpPr>
              <p:spPr>
                <a:xfrm>
                  <a:off x="6098380" y="2962276"/>
                  <a:ext cx="3206486" cy="4938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嵌套组</a:t>
                  </a:r>
                  <a:endParaRPr lang="en-US" dirty="0"/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658298EA-DB20-F15A-38DE-ECA35DF695E1}"/>
                    </a:ext>
                  </a:extLst>
                </p:cNvPr>
                <p:cNvSpPr/>
                <p:nvPr/>
              </p:nvSpPr>
              <p:spPr>
                <a:xfrm flipH="1">
                  <a:off x="6098378" y="3456148"/>
                  <a:ext cx="3206486" cy="1563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通过嵌套组实现更复杂的权限管理需求。</a:t>
                  </a:r>
                  <a:endParaRPr lang="en-US" dirty="0"/>
                </a:p>
              </p:txBody>
            </p:sp>
            <p:sp>
              <p:nvSpPr>
                <p:cNvPr id="17" name="Number2">
                  <a:extLst>
                    <a:ext uri="{FF2B5EF4-FFF2-40B4-BE49-F238E27FC236}">
                      <a16:creationId xmlns:a16="http://schemas.microsoft.com/office/drawing/2014/main" id="{A13995D0-FD6E-2C01-F5DA-ECB90058448B}"/>
                    </a:ext>
                  </a:extLst>
                </p:cNvPr>
                <p:cNvSpPr/>
                <p:nvPr/>
              </p:nvSpPr>
              <p:spPr>
                <a:xfrm>
                  <a:off x="5613400" y="2971800"/>
                  <a:ext cx="482600" cy="4826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FFFFFF"/>
                      </a:solidFill>
                    </a:rPr>
                    <a:t>2</a:t>
                  </a: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49D803A-0D40-C708-83A9-2826E6CB8A88}"/>
                  </a:ext>
                </a:extLst>
              </p:cNvPr>
              <p:cNvGrpSpPr/>
              <p:nvPr/>
            </p:nvGrpSpPr>
            <p:grpSpPr>
              <a:xfrm>
                <a:off x="7827434" y="1822098"/>
                <a:ext cx="3691466" cy="2057353"/>
                <a:chOff x="5613400" y="2962276"/>
                <a:chExt cx="3691466" cy="2057353"/>
              </a:xfrm>
            </p:grpSpPr>
            <p:sp>
              <p:nvSpPr>
                <p:cNvPr id="12" name="Bullet3">
                  <a:extLst>
                    <a:ext uri="{FF2B5EF4-FFF2-40B4-BE49-F238E27FC236}">
                      <a16:creationId xmlns:a16="http://schemas.microsoft.com/office/drawing/2014/main" id="{078B1710-8783-0972-9CEF-7D7FF9054267}"/>
                    </a:ext>
                  </a:extLst>
                </p:cNvPr>
                <p:cNvSpPr txBox="1"/>
                <p:nvPr/>
              </p:nvSpPr>
              <p:spPr>
                <a:xfrm>
                  <a:off x="6098380" y="2962276"/>
                  <a:ext cx="3206486" cy="4938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最小权限原则</a:t>
                  </a:r>
                  <a:endParaRPr lang="en-US" dirty="0"/>
                </a:p>
              </p:txBody>
            </p:sp>
            <p:sp>
              <p:nvSpPr>
                <p:cNvPr id="13" name="Text3">
                  <a:extLst>
                    <a:ext uri="{FF2B5EF4-FFF2-40B4-BE49-F238E27FC236}">
                      <a16:creationId xmlns:a16="http://schemas.microsoft.com/office/drawing/2014/main" id="{DFC0341B-A48E-67B8-58C7-623740C7BB12}"/>
                    </a:ext>
                  </a:extLst>
                </p:cNvPr>
                <p:cNvSpPr/>
                <p:nvPr/>
              </p:nvSpPr>
              <p:spPr>
                <a:xfrm flipH="1">
                  <a:off x="6098378" y="3456148"/>
                  <a:ext cx="3206486" cy="1563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确保用户只拥有完成其工作所需的最低权限。</a:t>
                  </a:r>
                  <a:endParaRPr lang="en-US" dirty="0"/>
                </a:p>
              </p:txBody>
            </p:sp>
            <p:sp>
              <p:nvSpPr>
                <p:cNvPr id="14" name="Number3">
                  <a:extLst>
                    <a:ext uri="{FF2B5EF4-FFF2-40B4-BE49-F238E27FC236}">
                      <a16:creationId xmlns:a16="http://schemas.microsoft.com/office/drawing/2014/main" id="{5BE6A6F2-78A1-86E8-4C08-D8656CAB6829}"/>
                    </a:ext>
                  </a:extLst>
                </p:cNvPr>
                <p:cNvSpPr/>
                <p:nvPr/>
              </p:nvSpPr>
              <p:spPr>
                <a:xfrm>
                  <a:off x="5613400" y="2971800"/>
                  <a:ext cx="482600" cy="4826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>
                  <a:norm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FFFFFF"/>
                      </a:solidFill>
                    </a:rPr>
                    <a:t>3</a:t>
                  </a: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51831F6E-CFBB-E7C8-C13E-84A4DCA2C5A1}"/>
                </a:ext>
              </a:extLst>
            </p:cNvPr>
            <p:cNvSpPr/>
            <p:nvPr/>
          </p:nvSpPr>
          <p:spPr>
            <a:xfrm>
              <a:off x="1" y="1130300"/>
              <a:ext cx="1298336" cy="5003800"/>
            </a:xfrm>
            <a:prstGeom prst="rect">
              <a:avLst/>
            </a:prstGeom>
            <a:blipFill>
              <a:blip r:embed="rId3"/>
              <a:stretch>
                <a:fillRect l="-287269" r="-28726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PictureMisc2">
              <a:extLst>
                <a:ext uri="{FF2B5EF4-FFF2-40B4-BE49-F238E27FC236}">
                  <a16:creationId xmlns:a16="http://schemas.microsoft.com/office/drawing/2014/main" id="{4CEEC877-9CA7-ECED-2AAF-0D48B731E5B4}"/>
                </a:ext>
              </a:extLst>
            </p:cNvPr>
            <p:cNvSpPr/>
            <p:nvPr/>
          </p:nvSpPr>
          <p:spPr>
            <a:xfrm>
              <a:off x="1412547" y="1130300"/>
              <a:ext cx="2294442" cy="5003800"/>
            </a:xfrm>
            <a:prstGeom prst="rect">
              <a:avLst/>
            </a:prstGeom>
            <a:blipFill>
              <a:blip r:embed="rId4"/>
              <a:stretch>
                <a:fillRect l="-86302" r="-86302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17" y="3116406"/>
            <a:ext cx="2874200" cy="284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10766" y="1097859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8171" y="1915608"/>
            <a:ext cx="7038340" cy="2883556"/>
            <a:chOff x="4037" y="2948"/>
            <a:chExt cx="11084" cy="4055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4699"/>
              <a:ext cx="11084" cy="1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6E8C89"/>
                  </a:solidFill>
                  <a:cs typeface="+mn-ea"/>
                  <a:sym typeface="+mn-lt"/>
                </a:rPr>
                <a:t>组</a:t>
              </a:r>
              <a:r>
                <a:rPr lang="zh-CN" altLang="en-US" sz="54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策略的设置与应用</a:t>
              </a:r>
              <a:endParaRPr lang="zh-CN" altLang="en-US" sz="54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183"/>
              <a:ext cx="11084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学习如何配置和应用组策略以增强系统安全性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238943" y="178076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组策略编辑器的使用</a:t>
            </a:r>
            <a:endParaRPr lang="zh-CN" altLang="en-US" dirty="0"/>
          </a:p>
        </p:txBody>
      </p:sp>
      <p:grpSp>
        <p:nvGrpSpPr>
          <p:cNvPr id="4" name="1cffe849-7ee4-4cc2-b2a3-c5cb31821659.source.3.zh-Hans.pptx">
            <a:extLst>
              <a:ext uri="{FF2B5EF4-FFF2-40B4-BE49-F238E27FC236}">
                <a16:creationId xmlns:a16="http://schemas.microsoft.com/office/drawing/2014/main" id="{C0AD9E33-0177-3F35-D383-365485A7013B}"/>
              </a:ext>
            </a:extLst>
          </p:cNvPr>
          <p:cNvGrpSpPr/>
          <p:nvPr/>
        </p:nvGrpSpPr>
        <p:grpSpPr>
          <a:xfrm>
            <a:off x="-379761" y="774700"/>
            <a:ext cx="9810750" cy="5240627"/>
            <a:chOff x="-6352" y="1130300"/>
            <a:chExt cx="12192000" cy="5194556"/>
          </a:xfrm>
        </p:grpSpPr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4CBF179E-D6A6-0358-830B-AC3503B8D531}"/>
                </a:ext>
              </a:extLst>
            </p:cNvPr>
            <p:cNvSpPr/>
            <p:nvPr/>
          </p:nvSpPr>
          <p:spPr>
            <a:xfrm>
              <a:off x="-6352" y="4468522"/>
              <a:ext cx="12192000" cy="1856334"/>
            </a:xfrm>
            <a:custGeom>
              <a:avLst/>
              <a:gdLst>
                <a:gd name="connsiteX0" fmla="*/ 0 w 12192000"/>
                <a:gd name="connsiteY0" fmla="*/ 0 h 2157437"/>
                <a:gd name="connsiteX1" fmla="*/ 12192000 w 12192000"/>
                <a:gd name="connsiteY1" fmla="*/ 0 h 2157437"/>
                <a:gd name="connsiteX2" fmla="*/ 12192000 w 12192000"/>
                <a:gd name="connsiteY2" fmla="*/ 2157437 h 2157437"/>
                <a:gd name="connsiteX3" fmla="*/ 0 w 12192000"/>
                <a:gd name="connsiteY3" fmla="*/ 2157437 h 215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157437">
                  <a:moveTo>
                    <a:pt x="0" y="0"/>
                  </a:moveTo>
                  <a:lnTo>
                    <a:pt x="12192000" y="0"/>
                  </a:lnTo>
                  <a:lnTo>
                    <a:pt x="12192000" y="2157437"/>
                  </a:lnTo>
                  <a:lnTo>
                    <a:pt x="0" y="2157437"/>
                  </a:lnTo>
                  <a:close/>
                </a:path>
              </a:pathLst>
            </a:custGeom>
            <a:blipFill>
              <a:blip r:embed="rId3"/>
              <a:stretch>
                <a:fillRect t="-278389" b="-27838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6" name="矩形: 圆角 63">
              <a:extLst>
                <a:ext uri="{FF2B5EF4-FFF2-40B4-BE49-F238E27FC236}">
                  <a16:creationId xmlns:a16="http://schemas.microsoft.com/office/drawing/2014/main" id="{26FF2DEB-AC3E-3DAC-B66A-FDD0A701CD51}"/>
                </a:ext>
              </a:extLst>
            </p:cNvPr>
            <p:cNvSpPr/>
            <p:nvPr/>
          </p:nvSpPr>
          <p:spPr>
            <a:xfrm>
              <a:off x="660400" y="2252936"/>
              <a:ext cx="10858500" cy="3237245"/>
            </a:xfrm>
            <a:prstGeom prst="roundRect">
              <a:avLst>
                <a:gd name="adj" fmla="val 10365"/>
              </a:avLst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>
                  <a:alpha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solidFill>
                  <a:srgbClr val="FFFFFF"/>
                </a:solidFill>
                <a:latin typeface="Arial"/>
                <a:sym typeface="+mn-lt"/>
              </a:endParaRPr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C59EC9FF-E0E1-48EC-7262-3D89A0A86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99" y="1130300"/>
              <a:ext cx="10858500" cy="543153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使用组策略编辑器进行配置的具体步骤</a:t>
              </a:r>
              <a:endParaRPr 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33C5B0F-7BDD-0796-3112-41611ACF0E47}"/>
                </a:ext>
              </a:extLst>
            </p:cNvPr>
            <p:cNvGrpSpPr/>
            <p:nvPr/>
          </p:nvGrpSpPr>
          <p:grpSpPr>
            <a:xfrm>
              <a:off x="751818" y="1945233"/>
              <a:ext cx="10675663" cy="3982245"/>
              <a:chOff x="751818" y="2200547"/>
              <a:chExt cx="10675663" cy="398224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4A7B707-D4C1-FD95-ECB3-2CC14EBB471E}"/>
                  </a:ext>
                </a:extLst>
              </p:cNvPr>
              <p:cNvGrpSpPr/>
              <p:nvPr/>
            </p:nvGrpSpPr>
            <p:grpSpPr>
              <a:xfrm>
                <a:off x="751818" y="2200547"/>
                <a:ext cx="3262002" cy="3982245"/>
                <a:chOff x="751818" y="2200547"/>
                <a:chExt cx="3262002" cy="3982245"/>
              </a:xfrm>
            </p:grpSpPr>
            <p:sp>
              <p:nvSpPr>
                <p:cNvPr id="18" name="Number1">
                  <a:extLst>
                    <a:ext uri="{FF2B5EF4-FFF2-40B4-BE49-F238E27FC236}">
                      <a16:creationId xmlns:a16="http://schemas.microsoft.com/office/drawing/2014/main" id="{39D76388-C3BD-7996-F9DF-6E12F3E6E8E5}"/>
                    </a:ext>
                  </a:extLst>
                </p:cNvPr>
                <p:cNvSpPr/>
                <p:nvPr/>
              </p:nvSpPr>
              <p:spPr>
                <a:xfrm>
                  <a:off x="2055802" y="2200547"/>
                  <a:ext cx="654035" cy="654032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1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Text1">
                  <a:extLst>
                    <a:ext uri="{FF2B5EF4-FFF2-40B4-BE49-F238E27FC236}">
                      <a16:creationId xmlns:a16="http://schemas.microsoft.com/office/drawing/2014/main" id="{AC1E76D3-F990-370A-5316-275B1104EB02}"/>
                    </a:ext>
                  </a:extLst>
                </p:cNvPr>
                <p:cNvSpPr/>
                <p:nvPr/>
              </p:nvSpPr>
              <p:spPr>
                <a:xfrm flipH="1">
                  <a:off x="751818" y="3733523"/>
                  <a:ext cx="3262001" cy="24492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通过运行“gpedit.msc”打开组策略编辑器。</a:t>
                  </a:r>
                  <a:endParaRPr lang="en-US" dirty="0"/>
                </a:p>
              </p:txBody>
            </p:sp>
            <p:sp>
              <p:nvSpPr>
                <p:cNvPr id="20" name="Bullet1">
                  <a:extLst>
                    <a:ext uri="{FF2B5EF4-FFF2-40B4-BE49-F238E27FC236}">
                      <a16:creationId xmlns:a16="http://schemas.microsoft.com/office/drawing/2014/main" id="{D62E873D-A176-39BE-5D5D-0EA0D11D801A}"/>
                    </a:ext>
                  </a:extLst>
                </p:cNvPr>
                <p:cNvSpPr txBox="1"/>
                <p:nvPr/>
              </p:nvSpPr>
              <p:spPr>
                <a:xfrm>
                  <a:off x="751819" y="3025930"/>
                  <a:ext cx="3262001" cy="707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打开组策略编辑器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A95B82B-EAF8-DBEB-19D0-67B5E734594E}"/>
                  </a:ext>
                </a:extLst>
              </p:cNvPr>
              <p:cNvGrpSpPr/>
              <p:nvPr/>
            </p:nvGrpSpPr>
            <p:grpSpPr>
              <a:xfrm>
                <a:off x="4458649" y="2200547"/>
                <a:ext cx="3262002" cy="3982245"/>
                <a:chOff x="4458649" y="2200547"/>
                <a:chExt cx="3262002" cy="3982245"/>
              </a:xfrm>
            </p:grpSpPr>
            <p:sp>
              <p:nvSpPr>
                <p:cNvPr id="15" name="Number2">
                  <a:extLst>
                    <a:ext uri="{FF2B5EF4-FFF2-40B4-BE49-F238E27FC236}">
                      <a16:creationId xmlns:a16="http://schemas.microsoft.com/office/drawing/2014/main" id="{7317460E-D43E-917D-ABD2-DF28DD08A2EC}"/>
                    </a:ext>
                  </a:extLst>
                </p:cNvPr>
                <p:cNvSpPr/>
                <p:nvPr/>
              </p:nvSpPr>
              <p:spPr>
                <a:xfrm>
                  <a:off x="5762633" y="2200547"/>
                  <a:ext cx="654035" cy="654032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2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FCE5A3D5-F7B9-3351-ABF2-7598EF804096}"/>
                    </a:ext>
                  </a:extLst>
                </p:cNvPr>
                <p:cNvSpPr/>
                <p:nvPr/>
              </p:nvSpPr>
              <p:spPr>
                <a:xfrm flipH="1">
                  <a:off x="4458649" y="3733523"/>
                  <a:ext cx="3262001" cy="24492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查看计算机配置和用户配置下的各项策略设置。</a:t>
                  </a:r>
                  <a:endParaRPr lang="en-US" dirty="0"/>
                </a:p>
              </p:txBody>
            </p:sp>
            <p:sp>
              <p:nvSpPr>
                <p:cNvPr id="17" name="Bullet2">
                  <a:extLst>
                    <a:ext uri="{FF2B5EF4-FFF2-40B4-BE49-F238E27FC236}">
                      <a16:creationId xmlns:a16="http://schemas.microsoft.com/office/drawing/2014/main" id="{74F1F919-FFCB-B57F-B7BE-4620DBA257D7}"/>
                    </a:ext>
                  </a:extLst>
                </p:cNvPr>
                <p:cNvSpPr txBox="1"/>
                <p:nvPr/>
              </p:nvSpPr>
              <p:spPr>
                <a:xfrm>
                  <a:off x="4458650" y="3025930"/>
                  <a:ext cx="3262001" cy="707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浏览策略设置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1F2BD61-EC0C-438A-D43E-C6622368EFEE}"/>
                  </a:ext>
                </a:extLst>
              </p:cNvPr>
              <p:cNvGrpSpPr/>
              <p:nvPr/>
            </p:nvGrpSpPr>
            <p:grpSpPr>
              <a:xfrm>
                <a:off x="8165479" y="2200547"/>
                <a:ext cx="3262002" cy="3982245"/>
                <a:chOff x="8165479" y="2200547"/>
                <a:chExt cx="3262002" cy="3982245"/>
              </a:xfrm>
            </p:grpSpPr>
            <p:sp>
              <p:nvSpPr>
                <p:cNvPr id="12" name="Number3">
                  <a:extLst>
                    <a:ext uri="{FF2B5EF4-FFF2-40B4-BE49-F238E27FC236}">
                      <a16:creationId xmlns:a16="http://schemas.microsoft.com/office/drawing/2014/main" id="{06FA5D12-B106-8A5B-5057-254FC45E2E33}"/>
                    </a:ext>
                  </a:extLst>
                </p:cNvPr>
                <p:cNvSpPr/>
                <p:nvPr/>
              </p:nvSpPr>
              <p:spPr>
                <a:xfrm>
                  <a:off x="9469463" y="2200547"/>
                  <a:ext cx="654035" cy="654032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r>
                    <a:rPr lang="en-US" altLang="zh-CN" sz="16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3</a:t>
                  </a:r>
                  <a:endParaRPr lang="zh-CN" altLang="en-US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Text3">
                  <a:extLst>
                    <a:ext uri="{FF2B5EF4-FFF2-40B4-BE49-F238E27FC236}">
                      <a16:creationId xmlns:a16="http://schemas.microsoft.com/office/drawing/2014/main" id="{49C5F6B3-5269-4FDE-6CFE-253CA90A1143}"/>
                    </a:ext>
                  </a:extLst>
                </p:cNvPr>
                <p:cNvSpPr/>
                <p:nvPr/>
              </p:nvSpPr>
              <p:spPr>
                <a:xfrm flipH="1">
                  <a:off x="8165479" y="3733523"/>
                  <a:ext cx="3262001" cy="24492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根据需要启用、禁用或修改具体的策略设置。</a:t>
                  </a:r>
                  <a:endParaRPr lang="en-US" dirty="0"/>
                </a:p>
              </p:txBody>
            </p:sp>
            <p:sp>
              <p:nvSpPr>
                <p:cNvPr id="14" name="Bullet3">
                  <a:extLst>
                    <a:ext uri="{FF2B5EF4-FFF2-40B4-BE49-F238E27FC236}">
                      <a16:creationId xmlns:a16="http://schemas.microsoft.com/office/drawing/2014/main" id="{FD4C0DE5-FA20-2467-426A-7FA969CFB34C}"/>
                    </a:ext>
                  </a:extLst>
                </p:cNvPr>
                <p:cNvSpPr txBox="1"/>
                <p:nvPr/>
              </p:nvSpPr>
              <p:spPr>
                <a:xfrm>
                  <a:off x="8165480" y="3025930"/>
                  <a:ext cx="3262001" cy="707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修改策略值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4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905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安全策略的配置</a:t>
            </a:r>
            <a:endParaRPr lang="zh-CN" altLang="en-US" dirty="0"/>
          </a:p>
        </p:txBody>
      </p:sp>
      <p:grpSp>
        <p:nvGrpSpPr>
          <p:cNvPr id="5" name="640da6d9-5630-43a8-b944-61ab9f9092ce.source.3.zh-Hans.pptx">
            <a:extLst>
              <a:ext uri="{FF2B5EF4-FFF2-40B4-BE49-F238E27FC236}">
                <a16:creationId xmlns:a16="http://schemas.microsoft.com/office/drawing/2014/main" id="{1F019D82-D7CF-D368-2023-A0E1EFC10139}"/>
              </a:ext>
            </a:extLst>
          </p:cNvPr>
          <p:cNvGrpSpPr/>
          <p:nvPr/>
        </p:nvGrpSpPr>
        <p:grpSpPr>
          <a:xfrm>
            <a:off x="0" y="1152698"/>
            <a:ext cx="8839200" cy="5067301"/>
            <a:chOff x="-250466" y="1735398"/>
            <a:chExt cx="11758466" cy="3793604"/>
          </a:xfrm>
        </p:grpSpPr>
        <p:sp>
          <p:nvSpPr>
            <p:cNvPr id="6" name="Title">
              <a:extLst>
                <a:ext uri="{FF2B5EF4-FFF2-40B4-BE49-F238E27FC236}">
                  <a16:creationId xmlns:a16="http://schemas.microsoft.com/office/drawing/2014/main" id="{C4511B44-2445-C19C-0934-0B4651B5A2AB}"/>
                </a:ext>
              </a:extLst>
            </p:cNvPr>
            <p:cNvSpPr txBox="1"/>
            <p:nvPr/>
          </p:nvSpPr>
          <p:spPr>
            <a:xfrm>
              <a:off x="-94517" y="1889454"/>
              <a:ext cx="4208813" cy="33506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1"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配置与安全相关的策略以保护系统资源</a:t>
              </a:r>
              <a:endParaRPr 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6B9BB51-5200-556F-4DA7-B24A1EA943E5}"/>
                </a:ext>
              </a:extLst>
            </p:cNvPr>
            <p:cNvSpPr txBox="1"/>
            <p:nvPr/>
          </p:nvSpPr>
          <p:spPr>
            <a:xfrm>
              <a:off x="-250466" y="2004995"/>
              <a:ext cx="4459806" cy="3336682"/>
            </a:xfrm>
            <a:custGeom>
              <a:avLst/>
              <a:gdLst>
                <a:gd name="connsiteX0" fmla="*/ 545634 w 3539713"/>
                <a:gd name="connsiteY0" fmla="*/ 634648 h 3520554"/>
                <a:gd name="connsiteX1" fmla="*/ 473363 w 3539713"/>
                <a:gd name="connsiteY1" fmla="*/ 731295 h 3520554"/>
                <a:gd name="connsiteX2" fmla="*/ 190087 w 3539713"/>
                <a:gd name="connsiteY2" fmla="*/ 1658677 h 3520554"/>
                <a:gd name="connsiteX3" fmla="*/ 1848764 w 3539713"/>
                <a:gd name="connsiteY3" fmla="*/ 3317354 h 3520554"/>
                <a:gd name="connsiteX4" fmla="*/ 1881036 w 3539713"/>
                <a:gd name="connsiteY4" fmla="*/ 3317354 h 3520554"/>
                <a:gd name="connsiteX5" fmla="*/ 2936109 w 3539713"/>
                <a:gd name="connsiteY5" fmla="*/ 2938593 h 3520554"/>
                <a:gd name="connsiteX6" fmla="*/ 2994079 w 3539713"/>
                <a:gd name="connsiteY6" fmla="*/ 2885906 h 3520554"/>
                <a:gd name="connsiteX7" fmla="*/ 2970865 w 3539713"/>
                <a:gd name="connsiteY7" fmla="*/ 2916950 h 3520554"/>
                <a:gd name="connsiteX8" fmla="*/ 1690949 w 3539713"/>
                <a:gd name="connsiteY8" fmla="*/ 3520554 h 3520554"/>
                <a:gd name="connsiteX9" fmla="*/ 1658677 w 3539713"/>
                <a:gd name="connsiteY9" fmla="*/ 3520554 h 3520554"/>
                <a:gd name="connsiteX10" fmla="*/ 0 w 3539713"/>
                <a:gd name="connsiteY10" fmla="*/ 1861877 h 3520554"/>
                <a:gd name="connsiteX11" fmla="*/ 485815 w 3539713"/>
                <a:gd name="connsiteY11" fmla="*/ 689015 h 3520554"/>
                <a:gd name="connsiteX12" fmla="*/ 1848764 w 3539713"/>
                <a:gd name="connsiteY12" fmla="*/ 0 h 3520554"/>
                <a:gd name="connsiteX13" fmla="*/ 1881036 w 3539713"/>
                <a:gd name="connsiteY13" fmla="*/ 0 h 3520554"/>
                <a:gd name="connsiteX14" fmla="*/ 3539713 w 3539713"/>
                <a:gd name="connsiteY14" fmla="*/ 1658677 h 3520554"/>
                <a:gd name="connsiteX15" fmla="*/ 3053898 w 3539713"/>
                <a:gd name="connsiteY15" fmla="*/ 2831539 h 3520554"/>
                <a:gd name="connsiteX16" fmla="*/ 2994079 w 3539713"/>
                <a:gd name="connsiteY16" fmla="*/ 2885906 h 3520554"/>
                <a:gd name="connsiteX17" fmla="*/ 3066350 w 3539713"/>
                <a:gd name="connsiteY17" fmla="*/ 2789259 h 3520554"/>
                <a:gd name="connsiteX18" fmla="*/ 3349626 w 3539713"/>
                <a:gd name="connsiteY18" fmla="*/ 1861877 h 3520554"/>
                <a:gd name="connsiteX19" fmla="*/ 1690949 w 3539713"/>
                <a:gd name="connsiteY19" fmla="*/ 203200 h 3520554"/>
                <a:gd name="connsiteX20" fmla="*/ 1658677 w 3539713"/>
                <a:gd name="connsiteY20" fmla="*/ 203200 h 3520554"/>
                <a:gd name="connsiteX21" fmla="*/ 603604 w 3539713"/>
                <a:gd name="connsiteY21" fmla="*/ 581961 h 3520554"/>
                <a:gd name="connsiteX22" fmla="*/ 545634 w 3539713"/>
                <a:gd name="connsiteY22" fmla="*/ 634648 h 3520554"/>
                <a:gd name="connsiteX23" fmla="*/ 568848 w 3539713"/>
                <a:gd name="connsiteY23" fmla="*/ 603604 h 3520554"/>
                <a:gd name="connsiteX24" fmla="*/ 1848764 w 3539713"/>
                <a:gd name="connsiteY24" fmla="*/ 0 h 35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39713" h="3520554">
                  <a:moveTo>
                    <a:pt x="545634" y="634648"/>
                  </a:moveTo>
                  <a:lnTo>
                    <a:pt x="473363" y="731295"/>
                  </a:lnTo>
                  <a:cubicBezTo>
                    <a:pt x="294517" y="996022"/>
                    <a:pt x="190087" y="1315154"/>
                    <a:pt x="190087" y="1658677"/>
                  </a:cubicBezTo>
                  <a:cubicBezTo>
                    <a:pt x="190087" y="2574739"/>
                    <a:pt x="932702" y="3317354"/>
                    <a:pt x="1848764" y="3317354"/>
                  </a:cubicBezTo>
                  <a:lnTo>
                    <a:pt x="1881036" y="3317354"/>
                  </a:lnTo>
                  <a:cubicBezTo>
                    <a:pt x="2281813" y="3317354"/>
                    <a:pt x="2649392" y="3175213"/>
                    <a:pt x="2936109" y="2938593"/>
                  </a:cubicBezTo>
                  <a:lnTo>
                    <a:pt x="2994079" y="2885906"/>
                  </a:lnTo>
                  <a:lnTo>
                    <a:pt x="2970865" y="2916950"/>
                  </a:lnTo>
                  <a:cubicBezTo>
                    <a:pt x="2666639" y="3285586"/>
                    <a:pt x="2206234" y="3520554"/>
                    <a:pt x="1690949" y="3520554"/>
                  </a:cubicBezTo>
                  <a:lnTo>
                    <a:pt x="1658677" y="3520554"/>
                  </a:lnTo>
                  <a:cubicBezTo>
                    <a:pt x="742615" y="3520554"/>
                    <a:pt x="0" y="2777939"/>
                    <a:pt x="0" y="1861877"/>
                  </a:cubicBezTo>
                  <a:cubicBezTo>
                    <a:pt x="0" y="1403846"/>
                    <a:pt x="185654" y="989177"/>
                    <a:pt x="485815" y="689015"/>
                  </a:cubicBezTo>
                  <a:close/>
                  <a:moveTo>
                    <a:pt x="1848764" y="0"/>
                  </a:moveTo>
                  <a:lnTo>
                    <a:pt x="1881036" y="0"/>
                  </a:lnTo>
                  <a:cubicBezTo>
                    <a:pt x="2797098" y="0"/>
                    <a:pt x="3539713" y="742615"/>
                    <a:pt x="3539713" y="1658677"/>
                  </a:cubicBezTo>
                  <a:cubicBezTo>
                    <a:pt x="3539713" y="2116708"/>
                    <a:pt x="3354059" y="2531377"/>
                    <a:pt x="3053898" y="2831539"/>
                  </a:cubicBezTo>
                  <a:lnTo>
                    <a:pt x="2994079" y="2885906"/>
                  </a:lnTo>
                  <a:lnTo>
                    <a:pt x="3066350" y="2789259"/>
                  </a:lnTo>
                  <a:cubicBezTo>
                    <a:pt x="3245196" y="2524533"/>
                    <a:pt x="3349626" y="2205400"/>
                    <a:pt x="3349626" y="1861877"/>
                  </a:cubicBezTo>
                  <a:cubicBezTo>
                    <a:pt x="3349626" y="945815"/>
                    <a:pt x="2607011" y="203200"/>
                    <a:pt x="1690949" y="203200"/>
                  </a:cubicBezTo>
                  <a:lnTo>
                    <a:pt x="1658677" y="203200"/>
                  </a:lnTo>
                  <a:cubicBezTo>
                    <a:pt x="1257900" y="203200"/>
                    <a:pt x="890322" y="345341"/>
                    <a:pt x="603604" y="581961"/>
                  </a:cubicBezTo>
                  <a:lnTo>
                    <a:pt x="545634" y="634648"/>
                  </a:lnTo>
                  <a:lnTo>
                    <a:pt x="568848" y="603604"/>
                  </a:lnTo>
                  <a:cubicBezTo>
                    <a:pt x="873074" y="234968"/>
                    <a:pt x="1333479" y="0"/>
                    <a:pt x="184876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</p:spPr>
          <p:txBody>
            <a:bodyPr wrap="square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1">
                  <a:cs typeface="+mn-ea"/>
                </a:defRPr>
              </a:lvl1pPr>
            </a:lstStyle>
            <a:p>
              <a:endParaRPr lang="en-US" altLang="zh-CN" dirty="0"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B69B341-1C34-4706-BC9B-AB9BFDB663F8}"/>
                </a:ext>
              </a:extLst>
            </p:cNvPr>
            <p:cNvGrpSpPr/>
            <p:nvPr/>
          </p:nvGrpSpPr>
          <p:grpSpPr>
            <a:xfrm>
              <a:off x="4390201" y="1735398"/>
              <a:ext cx="3414484" cy="1630908"/>
              <a:chOff x="4390201" y="1130300"/>
              <a:chExt cx="3414484" cy="1630908"/>
            </a:xfrm>
          </p:grpSpPr>
          <p:sp>
            <p:nvSpPr>
              <p:cNvPr id="19" name="Text1">
                <a:extLst>
                  <a:ext uri="{FF2B5EF4-FFF2-40B4-BE49-F238E27FC236}">
                    <a16:creationId xmlns:a16="http://schemas.microsoft.com/office/drawing/2014/main" id="{88D412E7-6293-7D4A-0C79-83CFB5E46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051" y="1616691"/>
                <a:ext cx="2670634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设置密码复杂度要求、过期时间等参数。</a:t>
                </a:r>
                <a:endParaRPr lang="en-US" dirty="0"/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4975B791-71A2-DBC5-58B2-42E8AF88D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051" y="1130300"/>
                <a:ext cx="2670634" cy="48639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密码策略</a:t>
                </a:r>
                <a:endParaRPr lang="en-US" dirty="0"/>
              </a:p>
            </p:txBody>
          </p:sp>
          <p:sp>
            <p:nvSpPr>
              <p:cNvPr id="21" name="Number1">
                <a:extLst>
                  <a:ext uri="{FF2B5EF4-FFF2-40B4-BE49-F238E27FC236}">
                    <a16:creationId xmlns:a16="http://schemas.microsoft.com/office/drawing/2014/main" id="{58C8AC76-7650-907C-38F4-D0B6715C931F}"/>
                  </a:ext>
                </a:extLst>
              </p:cNvPr>
              <p:cNvSpPr/>
              <p:nvPr/>
            </p:nvSpPr>
            <p:spPr>
              <a:xfrm>
                <a:off x="4390201" y="1135788"/>
                <a:ext cx="540598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Shape1">
                <a:extLst>
                  <a:ext uri="{FF2B5EF4-FFF2-40B4-BE49-F238E27FC236}">
                    <a16:creationId xmlns:a16="http://schemas.microsoft.com/office/drawing/2014/main" id="{8ED7EABB-FCA5-0551-513A-77861DA360B2}"/>
                  </a:ext>
                </a:extLst>
              </p:cNvPr>
              <p:cNvSpPr/>
              <p:nvPr/>
            </p:nvSpPr>
            <p:spPr>
              <a:xfrm>
                <a:off x="4577640" y="1603226"/>
                <a:ext cx="540598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05254A8-B633-6DB4-B5D5-F161C5EC4A97}"/>
                </a:ext>
              </a:extLst>
            </p:cNvPr>
            <p:cNvGrpSpPr/>
            <p:nvPr/>
          </p:nvGrpSpPr>
          <p:grpSpPr>
            <a:xfrm>
              <a:off x="8095948" y="1735398"/>
              <a:ext cx="3412052" cy="1630908"/>
              <a:chOff x="8095948" y="1130300"/>
              <a:chExt cx="3412052" cy="1630908"/>
            </a:xfrm>
          </p:grpSpPr>
          <p:sp>
            <p:nvSpPr>
              <p:cNvPr id="15" name="Text2">
                <a:extLst>
                  <a:ext uri="{FF2B5EF4-FFF2-40B4-BE49-F238E27FC236}">
                    <a16:creationId xmlns:a16="http://schemas.microsoft.com/office/drawing/2014/main" id="{4C57C29C-50B3-1A29-0A8B-27AB82D6C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952" y="1616691"/>
                <a:ext cx="2670048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防止暴力破解攻击，配置账户锁定阈值和解锁时间。</a:t>
                </a:r>
                <a:endParaRPr lang="en-US" dirty="0"/>
              </a:p>
            </p:txBody>
          </p:sp>
          <p:sp>
            <p:nvSpPr>
              <p:cNvPr id="16" name="Bullet2">
                <a:extLst>
                  <a:ext uri="{FF2B5EF4-FFF2-40B4-BE49-F238E27FC236}">
                    <a16:creationId xmlns:a16="http://schemas.microsoft.com/office/drawing/2014/main" id="{ED587F7A-78CB-E93C-4EE8-1297916C77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952" y="1130300"/>
                <a:ext cx="2670048" cy="48639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账户锁定策略</a:t>
                </a:r>
                <a:endParaRPr lang="en-US" dirty="0"/>
              </a:p>
            </p:txBody>
          </p:sp>
          <p:sp>
            <p:nvSpPr>
              <p:cNvPr id="17" name="Number2">
                <a:extLst>
                  <a:ext uri="{FF2B5EF4-FFF2-40B4-BE49-F238E27FC236}">
                    <a16:creationId xmlns:a16="http://schemas.microsoft.com/office/drawing/2014/main" id="{EFAA12CD-ECC9-60C1-4A7F-2C6F65375DDF}"/>
                  </a:ext>
                </a:extLst>
              </p:cNvPr>
              <p:cNvSpPr/>
              <p:nvPr/>
            </p:nvSpPr>
            <p:spPr>
              <a:xfrm>
                <a:off x="8095948" y="1135788"/>
                <a:ext cx="53828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Shape2">
                <a:extLst>
                  <a:ext uri="{FF2B5EF4-FFF2-40B4-BE49-F238E27FC236}">
                    <a16:creationId xmlns:a16="http://schemas.microsoft.com/office/drawing/2014/main" id="{560C4DF2-6B67-EC3A-F15B-C2C1279E3191}"/>
                  </a:ext>
                </a:extLst>
              </p:cNvPr>
              <p:cNvSpPr/>
              <p:nvPr/>
            </p:nvSpPr>
            <p:spPr>
              <a:xfrm>
                <a:off x="8283387" y="1603226"/>
                <a:ext cx="53828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E8B949-0E91-13BA-FBD1-615084BAB865}"/>
                </a:ext>
              </a:extLst>
            </p:cNvPr>
            <p:cNvGrpSpPr/>
            <p:nvPr/>
          </p:nvGrpSpPr>
          <p:grpSpPr>
            <a:xfrm>
              <a:off x="4390202" y="3946425"/>
              <a:ext cx="3414484" cy="1582577"/>
              <a:chOff x="4390202" y="2865077"/>
              <a:chExt cx="3414484" cy="1582577"/>
            </a:xfrm>
          </p:grpSpPr>
          <p:sp>
            <p:nvSpPr>
              <p:cNvPr id="11" name="Text3">
                <a:extLst>
                  <a:ext uri="{FF2B5EF4-FFF2-40B4-BE49-F238E27FC236}">
                    <a16:creationId xmlns:a16="http://schemas.microsoft.com/office/drawing/2014/main" id="{5360E671-6DDB-7165-8F74-81A88202B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322" y="3303137"/>
                <a:ext cx="2671364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启用审核策略以记录系统活动和异常行为。</a:t>
                </a:r>
                <a:endParaRPr lang="en-US" dirty="0"/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7277A2F4-B735-0D70-1FAD-7FB450C09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322" y="2865078"/>
                <a:ext cx="2671364" cy="43805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审核策略</a:t>
                </a:r>
                <a:endParaRPr lang="en-US" dirty="0"/>
              </a:p>
            </p:txBody>
          </p:sp>
          <p:sp>
            <p:nvSpPr>
              <p:cNvPr id="13" name="Number3">
                <a:extLst>
                  <a:ext uri="{FF2B5EF4-FFF2-40B4-BE49-F238E27FC236}">
                    <a16:creationId xmlns:a16="http://schemas.microsoft.com/office/drawing/2014/main" id="{C5FE07E1-7AA8-4980-DB85-0C0F5624CF63}"/>
                  </a:ext>
                </a:extLst>
              </p:cNvPr>
              <p:cNvSpPr/>
              <p:nvPr/>
            </p:nvSpPr>
            <p:spPr>
              <a:xfrm>
                <a:off x="4390202" y="2865077"/>
                <a:ext cx="537335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Shape3">
                <a:extLst>
                  <a:ext uri="{FF2B5EF4-FFF2-40B4-BE49-F238E27FC236}">
                    <a16:creationId xmlns:a16="http://schemas.microsoft.com/office/drawing/2014/main" id="{75FFF8C9-25A3-DB9C-71AC-3EB3BF596D4B}"/>
                  </a:ext>
                </a:extLst>
              </p:cNvPr>
              <p:cNvSpPr/>
              <p:nvPr/>
            </p:nvSpPr>
            <p:spPr>
              <a:xfrm>
                <a:off x="4577641" y="3332515"/>
                <a:ext cx="537335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56" y="3395145"/>
            <a:ext cx="279121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29df25c7-fd84-48cf-b462-9dde0b66b81a.source.3.zh-Hans.pptx">
            <a:extLst>
              <a:ext uri="{FF2B5EF4-FFF2-40B4-BE49-F238E27FC236}">
                <a16:creationId xmlns:a16="http://schemas.microsoft.com/office/drawing/2014/main" id="{D4507A27-288A-174A-914A-A36A5375B812}"/>
              </a:ext>
            </a:extLst>
          </p:cNvPr>
          <p:cNvGrpSpPr/>
          <p:nvPr/>
        </p:nvGrpSpPr>
        <p:grpSpPr>
          <a:xfrm>
            <a:off x="228600" y="1028699"/>
            <a:ext cx="8915400" cy="5047212"/>
            <a:chOff x="660400" y="1086888"/>
            <a:chExt cx="8915400" cy="5047212"/>
          </a:xfrm>
        </p:grpSpPr>
        <p:sp>
          <p:nvSpPr>
            <p:cNvPr id="71" name="Title">
              <a:extLst>
                <a:ext uri="{FF2B5EF4-FFF2-40B4-BE49-F238E27FC236}">
                  <a16:creationId xmlns:a16="http://schemas.microsoft.com/office/drawing/2014/main" id="{55866EB4-9F33-94C2-0654-A44EFC775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0"/>
              <a:ext cx="8371213" cy="4901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将组策略应用到特定用户和计算机</a:t>
              </a:r>
              <a:endParaRPr lang="en-US" dirty="0"/>
            </a:p>
          </p:txBody>
        </p:sp>
        <p:sp>
          <p:nvSpPr>
            <p:cNvPr id="72" name="任意多边形: 形状 72">
              <a:extLst>
                <a:ext uri="{FF2B5EF4-FFF2-40B4-BE49-F238E27FC236}">
                  <a16:creationId xmlns:a16="http://schemas.microsoft.com/office/drawing/2014/main" id="{7221A5B0-DFDC-64B2-4B97-AE2563A002A8}"/>
                </a:ext>
              </a:extLst>
            </p:cNvPr>
            <p:cNvSpPr/>
            <p:nvPr/>
          </p:nvSpPr>
          <p:spPr>
            <a:xfrm>
              <a:off x="7417072" y="1086888"/>
              <a:ext cx="2158728" cy="4317456"/>
            </a:xfrm>
            <a:custGeom>
              <a:avLst/>
              <a:gdLst>
                <a:gd name="connsiteX0" fmla="*/ 2158728 w 2158728"/>
                <a:gd name="connsiteY0" fmla="*/ 0 h 4317456"/>
                <a:gd name="connsiteX1" fmla="*/ 2158728 w 2158728"/>
                <a:gd name="connsiteY1" fmla="*/ 4317456 h 4317456"/>
                <a:gd name="connsiteX2" fmla="*/ 0 w 2158728"/>
                <a:gd name="connsiteY2" fmla="*/ 2158728 h 4317456"/>
                <a:gd name="connsiteX3" fmla="*/ 2158728 w 2158728"/>
                <a:gd name="connsiteY3" fmla="*/ 0 h 43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8728" h="4317456">
                  <a:moveTo>
                    <a:pt x="2158728" y="0"/>
                  </a:moveTo>
                  <a:lnTo>
                    <a:pt x="2158728" y="4317456"/>
                  </a:lnTo>
                  <a:cubicBezTo>
                    <a:pt x="966495" y="4317456"/>
                    <a:pt x="0" y="3350961"/>
                    <a:pt x="0" y="2158728"/>
                  </a:cubicBezTo>
                  <a:cubicBezTo>
                    <a:pt x="0" y="966495"/>
                    <a:pt x="966495" y="0"/>
                    <a:pt x="215872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4" name="Group 62">
              <a:extLst>
                <a:ext uri="{FF2B5EF4-FFF2-40B4-BE49-F238E27FC236}">
                  <a16:creationId xmlns:a16="http://schemas.microsoft.com/office/drawing/2014/main" id="{5FEADC1D-FFD7-B743-370E-FF9CC16C93F5}"/>
                </a:ext>
              </a:extLst>
            </p:cNvPr>
            <p:cNvGrpSpPr/>
            <p:nvPr/>
          </p:nvGrpSpPr>
          <p:grpSpPr>
            <a:xfrm>
              <a:off x="660400" y="1803400"/>
              <a:ext cx="4167515" cy="2072720"/>
              <a:chOff x="337954" y="10609083"/>
              <a:chExt cx="4167515" cy="2072720"/>
            </a:xfrm>
          </p:grpSpPr>
          <p:sp>
            <p:nvSpPr>
              <p:cNvPr id="87" name="Text1">
                <a:extLst>
                  <a:ext uri="{FF2B5EF4-FFF2-40B4-BE49-F238E27FC236}">
                    <a16:creationId xmlns:a16="http://schemas.microsoft.com/office/drawing/2014/main" id="{49C17A35-8905-517B-3FCB-45B91A782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972" y="11018888"/>
                <a:ext cx="3601497" cy="166291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在域或组织单位级别链接组策略对象（GPO）。</a:t>
                </a:r>
                <a:endParaRPr lang="en-US" dirty="0"/>
              </a:p>
            </p:txBody>
          </p:sp>
          <p:sp>
            <p:nvSpPr>
              <p:cNvPr id="88" name="Bullet1">
                <a:extLst>
                  <a:ext uri="{FF2B5EF4-FFF2-40B4-BE49-F238E27FC236}">
                    <a16:creationId xmlns:a16="http://schemas.microsoft.com/office/drawing/2014/main" id="{6E5E5E9F-BDC3-9212-049A-040C3D38E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972" y="10609083"/>
                <a:ext cx="3601496" cy="409803"/>
              </a:xfrm>
              <a:prstGeom prst="plaque">
                <a:avLst>
                  <a:gd name="adj" fmla="val 0"/>
                </a:avLst>
              </a:prstGeom>
              <a:noFill/>
            </p:spPr>
            <p:txBody>
              <a:bodyPr wrap="square" rtlCol="0" anchor="ctr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链接组策略对象</a:t>
                </a:r>
                <a:endParaRPr lang="en-US" dirty="0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D2C8BE2D-618B-BD42-276A-DD92114F7BD1}"/>
                  </a:ext>
                </a:extLst>
              </p:cNvPr>
              <p:cNvGrpSpPr/>
              <p:nvPr/>
            </p:nvGrpSpPr>
            <p:grpSpPr>
              <a:xfrm>
                <a:off x="337954" y="10736968"/>
                <a:ext cx="540000" cy="540000"/>
                <a:chOff x="560648" y="5477476"/>
                <a:chExt cx="452170" cy="431554"/>
              </a:xfrm>
            </p:grpSpPr>
            <p:sp>
              <p:nvSpPr>
                <p:cNvPr id="90" name="IconBackground1">
                  <a:extLst>
                    <a:ext uri="{FF2B5EF4-FFF2-40B4-BE49-F238E27FC236}">
                      <a16:creationId xmlns:a16="http://schemas.microsoft.com/office/drawing/2014/main" id="{33419E28-6563-D994-9D9F-ADB2EDA66F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0648" y="5477476"/>
                  <a:ext cx="452170" cy="43155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defRPr kumimoji="1" sz="1600" b="1" kern="1200">
                      <a:solidFill>
                        <a:srgbClr val="000000"/>
                      </a:solidFill>
                      <a:latin typeface="+mn-lt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91" name="Icon1">
                  <a:extLst>
                    <a:ext uri="{FF2B5EF4-FFF2-40B4-BE49-F238E27FC236}">
                      <a16:creationId xmlns:a16="http://schemas.microsoft.com/office/drawing/2014/main" id="{CA44A28E-432C-CE7C-0E10-D36E210E9B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11160" y="5581870"/>
                  <a:ext cx="151144" cy="222763"/>
                </a:xfrm>
                <a:custGeom>
                  <a:avLst/>
                  <a:gdLst>
                    <a:gd name="connsiteX0" fmla="*/ 243375 w 411467"/>
                    <a:gd name="connsiteY0" fmla="*/ 379562 h 606439"/>
                    <a:gd name="connsiteX1" fmla="*/ 261213 w 411467"/>
                    <a:gd name="connsiteY1" fmla="*/ 379562 h 606439"/>
                    <a:gd name="connsiteX2" fmla="*/ 280380 w 411467"/>
                    <a:gd name="connsiteY2" fmla="*/ 398715 h 606439"/>
                    <a:gd name="connsiteX3" fmla="*/ 299642 w 411467"/>
                    <a:gd name="connsiteY3" fmla="*/ 379562 h 606439"/>
                    <a:gd name="connsiteX4" fmla="*/ 317480 w 411467"/>
                    <a:gd name="connsiteY4" fmla="*/ 379562 h 606439"/>
                    <a:gd name="connsiteX5" fmla="*/ 317480 w 411467"/>
                    <a:gd name="connsiteY5" fmla="*/ 397482 h 606439"/>
                    <a:gd name="connsiteX6" fmla="*/ 298313 w 411467"/>
                    <a:gd name="connsiteY6" fmla="*/ 416635 h 606439"/>
                    <a:gd name="connsiteX7" fmla="*/ 317480 w 411467"/>
                    <a:gd name="connsiteY7" fmla="*/ 435787 h 606439"/>
                    <a:gd name="connsiteX8" fmla="*/ 317480 w 411467"/>
                    <a:gd name="connsiteY8" fmla="*/ 453707 h 606439"/>
                    <a:gd name="connsiteX9" fmla="*/ 308561 w 411467"/>
                    <a:gd name="connsiteY9" fmla="*/ 457405 h 606439"/>
                    <a:gd name="connsiteX10" fmla="*/ 299642 w 411467"/>
                    <a:gd name="connsiteY10" fmla="*/ 453707 h 606439"/>
                    <a:gd name="connsiteX11" fmla="*/ 280380 w 411467"/>
                    <a:gd name="connsiteY11" fmla="*/ 434555 h 606439"/>
                    <a:gd name="connsiteX12" fmla="*/ 261213 w 411467"/>
                    <a:gd name="connsiteY12" fmla="*/ 453707 h 606439"/>
                    <a:gd name="connsiteX13" fmla="*/ 252294 w 411467"/>
                    <a:gd name="connsiteY13" fmla="*/ 457405 h 606439"/>
                    <a:gd name="connsiteX14" fmla="*/ 243375 w 411467"/>
                    <a:gd name="connsiteY14" fmla="*/ 453707 h 606439"/>
                    <a:gd name="connsiteX15" fmla="*/ 243375 w 411467"/>
                    <a:gd name="connsiteY15" fmla="*/ 435787 h 606439"/>
                    <a:gd name="connsiteX16" fmla="*/ 262542 w 411467"/>
                    <a:gd name="connsiteY16" fmla="*/ 416635 h 606439"/>
                    <a:gd name="connsiteX17" fmla="*/ 243375 w 411467"/>
                    <a:gd name="connsiteY17" fmla="*/ 397482 h 606439"/>
                    <a:gd name="connsiteX18" fmla="*/ 243375 w 411467"/>
                    <a:gd name="connsiteY18" fmla="*/ 379562 h 606439"/>
                    <a:gd name="connsiteX19" fmla="*/ 101326 w 411467"/>
                    <a:gd name="connsiteY19" fmla="*/ 379562 h 606439"/>
                    <a:gd name="connsiteX20" fmla="*/ 119164 w 411467"/>
                    <a:gd name="connsiteY20" fmla="*/ 379562 h 606439"/>
                    <a:gd name="connsiteX21" fmla="*/ 138331 w 411467"/>
                    <a:gd name="connsiteY21" fmla="*/ 398715 h 606439"/>
                    <a:gd name="connsiteX22" fmla="*/ 157498 w 411467"/>
                    <a:gd name="connsiteY22" fmla="*/ 379562 h 606439"/>
                    <a:gd name="connsiteX23" fmla="*/ 175431 w 411467"/>
                    <a:gd name="connsiteY23" fmla="*/ 379562 h 606439"/>
                    <a:gd name="connsiteX24" fmla="*/ 175431 w 411467"/>
                    <a:gd name="connsiteY24" fmla="*/ 397482 h 606439"/>
                    <a:gd name="connsiteX25" fmla="*/ 156264 w 411467"/>
                    <a:gd name="connsiteY25" fmla="*/ 416635 h 606439"/>
                    <a:gd name="connsiteX26" fmla="*/ 175431 w 411467"/>
                    <a:gd name="connsiteY26" fmla="*/ 435787 h 606439"/>
                    <a:gd name="connsiteX27" fmla="*/ 175431 w 411467"/>
                    <a:gd name="connsiteY27" fmla="*/ 453707 h 606439"/>
                    <a:gd name="connsiteX28" fmla="*/ 166512 w 411467"/>
                    <a:gd name="connsiteY28" fmla="*/ 457405 h 606439"/>
                    <a:gd name="connsiteX29" fmla="*/ 157498 w 411467"/>
                    <a:gd name="connsiteY29" fmla="*/ 453707 h 606439"/>
                    <a:gd name="connsiteX30" fmla="*/ 138331 w 411467"/>
                    <a:gd name="connsiteY30" fmla="*/ 434555 h 606439"/>
                    <a:gd name="connsiteX31" fmla="*/ 119164 w 411467"/>
                    <a:gd name="connsiteY31" fmla="*/ 453707 h 606439"/>
                    <a:gd name="connsiteX32" fmla="*/ 110245 w 411467"/>
                    <a:gd name="connsiteY32" fmla="*/ 457405 h 606439"/>
                    <a:gd name="connsiteX33" fmla="*/ 101326 w 411467"/>
                    <a:gd name="connsiteY33" fmla="*/ 453707 h 606439"/>
                    <a:gd name="connsiteX34" fmla="*/ 101326 w 411467"/>
                    <a:gd name="connsiteY34" fmla="*/ 435787 h 606439"/>
                    <a:gd name="connsiteX35" fmla="*/ 120493 w 411467"/>
                    <a:gd name="connsiteY35" fmla="*/ 416635 h 606439"/>
                    <a:gd name="connsiteX36" fmla="*/ 101326 w 411467"/>
                    <a:gd name="connsiteY36" fmla="*/ 397482 h 606439"/>
                    <a:gd name="connsiteX37" fmla="*/ 101326 w 411467"/>
                    <a:gd name="connsiteY37" fmla="*/ 379562 h 606439"/>
                    <a:gd name="connsiteX38" fmla="*/ 280288 w 411467"/>
                    <a:gd name="connsiteY38" fmla="*/ 201751 h 606439"/>
                    <a:gd name="connsiteX39" fmla="*/ 280099 w 411467"/>
                    <a:gd name="connsiteY39" fmla="*/ 201846 h 606439"/>
                    <a:gd name="connsiteX40" fmla="*/ 280383 w 411467"/>
                    <a:gd name="connsiteY40" fmla="*/ 201846 h 606439"/>
                    <a:gd name="connsiteX41" fmla="*/ 101326 w 411467"/>
                    <a:gd name="connsiteY41" fmla="*/ 180987 h 606439"/>
                    <a:gd name="connsiteX42" fmla="*/ 119164 w 411467"/>
                    <a:gd name="connsiteY42" fmla="*/ 180987 h 606439"/>
                    <a:gd name="connsiteX43" fmla="*/ 138331 w 411467"/>
                    <a:gd name="connsiteY43" fmla="*/ 200124 h 606439"/>
                    <a:gd name="connsiteX44" fmla="*/ 157498 w 411467"/>
                    <a:gd name="connsiteY44" fmla="*/ 180987 h 606439"/>
                    <a:gd name="connsiteX45" fmla="*/ 175431 w 411467"/>
                    <a:gd name="connsiteY45" fmla="*/ 180987 h 606439"/>
                    <a:gd name="connsiteX46" fmla="*/ 175431 w 411467"/>
                    <a:gd name="connsiteY46" fmla="*/ 198892 h 606439"/>
                    <a:gd name="connsiteX47" fmla="*/ 156264 w 411467"/>
                    <a:gd name="connsiteY47" fmla="*/ 218028 h 606439"/>
                    <a:gd name="connsiteX48" fmla="*/ 175431 w 411467"/>
                    <a:gd name="connsiteY48" fmla="*/ 237165 h 606439"/>
                    <a:gd name="connsiteX49" fmla="*/ 175431 w 411467"/>
                    <a:gd name="connsiteY49" fmla="*/ 255069 h 606439"/>
                    <a:gd name="connsiteX50" fmla="*/ 166512 w 411467"/>
                    <a:gd name="connsiteY50" fmla="*/ 258764 h 606439"/>
                    <a:gd name="connsiteX51" fmla="*/ 157498 w 411467"/>
                    <a:gd name="connsiteY51" fmla="*/ 255069 h 606439"/>
                    <a:gd name="connsiteX52" fmla="*/ 138331 w 411467"/>
                    <a:gd name="connsiteY52" fmla="*/ 235933 h 606439"/>
                    <a:gd name="connsiteX53" fmla="*/ 119164 w 411467"/>
                    <a:gd name="connsiteY53" fmla="*/ 255069 h 606439"/>
                    <a:gd name="connsiteX54" fmla="*/ 110245 w 411467"/>
                    <a:gd name="connsiteY54" fmla="*/ 258764 h 606439"/>
                    <a:gd name="connsiteX55" fmla="*/ 101326 w 411467"/>
                    <a:gd name="connsiteY55" fmla="*/ 255069 h 606439"/>
                    <a:gd name="connsiteX56" fmla="*/ 101326 w 411467"/>
                    <a:gd name="connsiteY56" fmla="*/ 237165 h 606439"/>
                    <a:gd name="connsiteX57" fmla="*/ 120493 w 411467"/>
                    <a:gd name="connsiteY57" fmla="*/ 218028 h 606439"/>
                    <a:gd name="connsiteX58" fmla="*/ 101326 w 411467"/>
                    <a:gd name="connsiteY58" fmla="*/ 198892 h 606439"/>
                    <a:gd name="connsiteX59" fmla="*/ 101326 w 411467"/>
                    <a:gd name="connsiteY59" fmla="*/ 180987 h 606439"/>
                    <a:gd name="connsiteX60" fmla="*/ 280288 w 411467"/>
                    <a:gd name="connsiteY60" fmla="*/ 170486 h 606439"/>
                    <a:gd name="connsiteX61" fmla="*/ 289587 w 411467"/>
                    <a:gd name="connsiteY61" fmla="*/ 174560 h 606439"/>
                    <a:gd name="connsiteX62" fmla="*/ 320139 w 411467"/>
                    <a:gd name="connsiteY62" fmla="*/ 207720 h 606439"/>
                    <a:gd name="connsiteX63" fmla="*/ 319380 w 411467"/>
                    <a:gd name="connsiteY63" fmla="*/ 225532 h 606439"/>
                    <a:gd name="connsiteX64" fmla="*/ 310840 w 411467"/>
                    <a:gd name="connsiteY64" fmla="*/ 228848 h 606439"/>
                    <a:gd name="connsiteX65" fmla="*/ 301542 w 411467"/>
                    <a:gd name="connsiteY65" fmla="*/ 224774 h 606439"/>
                    <a:gd name="connsiteX66" fmla="*/ 294331 w 411467"/>
                    <a:gd name="connsiteY66" fmla="*/ 217005 h 606439"/>
                    <a:gd name="connsiteX67" fmla="*/ 240438 w 411467"/>
                    <a:gd name="connsiteY67" fmla="*/ 314684 h 606439"/>
                    <a:gd name="connsiteX68" fmla="*/ 136732 w 411467"/>
                    <a:gd name="connsiteY68" fmla="*/ 340549 h 606439"/>
                    <a:gd name="connsiteX69" fmla="*/ 123923 w 411467"/>
                    <a:gd name="connsiteY69" fmla="*/ 340265 h 606439"/>
                    <a:gd name="connsiteX70" fmla="*/ 111873 w 411467"/>
                    <a:gd name="connsiteY70" fmla="*/ 327096 h 606439"/>
                    <a:gd name="connsiteX71" fmla="*/ 124966 w 411467"/>
                    <a:gd name="connsiteY71" fmla="*/ 314969 h 606439"/>
                    <a:gd name="connsiteX72" fmla="*/ 226775 w 411467"/>
                    <a:gd name="connsiteY72" fmla="*/ 293462 h 606439"/>
                    <a:gd name="connsiteX73" fmla="*/ 269092 w 411467"/>
                    <a:gd name="connsiteY73" fmla="*/ 213878 h 606439"/>
                    <a:gd name="connsiteX74" fmla="*/ 269187 w 411467"/>
                    <a:gd name="connsiteY74" fmla="*/ 213689 h 606439"/>
                    <a:gd name="connsiteX75" fmla="*/ 258940 w 411467"/>
                    <a:gd name="connsiteY75" fmla="*/ 224679 h 606439"/>
                    <a:gd name="connsiteX76" fmla="*/ 241007 w 411467"/>
                    <a:gd name="connsiteY76" fmla="*/ 225342 h 606439"/>
                    <a:gd name="connsiteX77" fmla="*/ 240343 w 411467"/>
                    <a:gd name="connsiteY77" fmla="*/ 207436 h 606439"/>
                    <a:gd name="connsiteX78" fmla="*/ 270990 w 411467"/>
                    <a:gd name="connsiteY78" fmla="*/ 174560 h 606439"/>
                    <a:gd name="connsiteX79" fmla="*/ 280288 w 411467"/>
                    <a:gd name="connsiteY79" fmla="*/ 170486 h 606439"/>
                    <a:gd name="connsiteX80" fmla="*/ 83034 w 411467"/>
                    <a:gd name="connsiteY80" fmla="*/ 140523 h 606439"/>
                    <a:gd name="connsiteX81" fmla="*/ 83034 w 411467"/>
                    <a:gd name="connsiteY81" fmla="*/ 523527 h 606439"/>
                    <a:gd name="connsiteX82" fmla="*/ 338018 w 411467"/>
                    <a:gd name="connsiteY82" fmla="*/ 523527 h 606439"/>
                    <a:gd name="connsiteX83" fmla="*/ 338018 w 411467"/>
                    <a:gd name="connsiteY83" fmla="*/ 140523 h 606439"/>
                    <a:gd name="connsiteX84" fmla="*/ 277190 w 411467"/>
                    <a:gd name="connsiteY84" fmla="*/ 140523 h 606439"/>
                    <a:gd name="connsiteX85" fmla="*/ 137693 w 411467"/>
                    <a:gd name="connsiteY85" fmla="*/ 140523 h 606439"/>
                    <a:gd name="connsiteX86" fmla="*/ 25337 w 411467"/>
                    <a:gd name="connsiteY86" fmla="*/ 82912 h 606439"/>
                    <a:gd name="connsiteX87" fmla="*/ 25337 w 411467"/>
                    <a:gd name="connsiteY87" fmla="*/ 581139 h 606439"/>
                    <a:gd name="connsiteX88" fmla="*/ 386130 w 411467"/>
                    <a:gd name="connsiteY88" fmla="*/ 581139 h 606439"/>
                    <a:gd name="connsiteX89" fmla="*/ 386130 w 411467"/>
                    <a:gd name="connsiteY89" fmla="*/ 82912 h 606439"/>
                    <a:gd name="connsiteX90" fmla="*/ 289906 w 411467"/>
                    <a:gd name="connsiteY90" fmla="*/ 82912 h 606439"/>
                    <a:gd name="connsiteX91" fmla="*/ 289906 w 411467"/>
                    <a:gd name="connsiteY91" fmla="*/ 115318 h 606439"/>
                    <a:gd name="connsiteX92" fmla="*/ 350734 w 411467"/>
                    <a:gd name="connsiteY92" fmla="*/ 115318 h 606439"/>
                    <a:gd name="connsiteX93" fmla="*/ 363355 w 411467"/>
                    <a:gd name="connsiteY93" fmla="*/ 127921 h 606439"/>
                    <a:gd name="connsiteX94" fmla="*/ 363355 w 411467"/>
                    <a:gd name="connsiteY94" fmla="*/ 536130 h 606439"/>
                    <a:gd name="connsiteX95" fmla="*/ 350734 w 411467"/>
                    <a:gd name="connsiteY95" fmla="*/ 548827 h 606439"/>
                    <a:gd name="connsiteX96" fmla="*/ 70412 w 411467"/>
                    <a:gd name="connsiteY96" fmla="*/ 548827 h 606439"/>
                    <a:gd name="connsiteX97" fmla="*/ 57791 w 411467"/>
                    <a:gd name="connsiteY97" fmla="*/ 536130 h 606439"/>
                    <a:gd name="connsiteX98" fmla="*/ 57791 w 411467"/>
                    <a:gd name="connsiteY98" fmla="*/ 127921 h 606439"/>
                    <a:gd name="connsiteX99" fmla="*/ 70412 w 411467"/>
                    <a:gd name="connsiteY99" fmla="*/ 115318 h 606439"/>
                    <a:gd name="connsiteX100" fmla="*/ 125072 w 411467"/>
                    <a:gd name="connsiteY100" fmla="*/ 115318 h 606439"/>
                    <a:gd name="connsiteX101" fmla="*/ 125072 w 411467"/>
                    <a:gd name="connsiteY101" fmla="*/ 82912 h 606439"/>
                    <a:gd name="connsiteX102" fmla="*/ 185786 w 411467"/>
                    <a:gd name="connsiteY102" fmla="*/ 57581 h 606439"/>
                    <a:gd name="connsiteX103" fmla="*/ 229140 w 411467"/>
                    <a:gd name="connsiteY103" fmla="*/ 57581 h 606439"/>
                    <a:gd name="connsiteX104" fmla="*/ 241758 w 411467"/>
                    <a:gd name="connsiteY104" fmla="*/ 70295 h 606439"/>
                    <a:gd name="connsiteX105" fmla="*/ 229140 w 411467"/>
                    <a:gd name="connsiteY105" fmla="*/ 82914 h 606439"/>
                    <a:gd name="connsiteX106" fmla="*/ 185786 w 411467"/>
                    <a:gd name="connsiteY106" fmla="*/ 82914 h 606439"/>
                    <a:gd name="connsiteX107" fmla="*/ 173168 w 411467"/>
                    <a:gd name="connsiteY107" fmla="*/ 70295 h 606439"/>
                    <a:gd name="connsiteX108" fmla="*/ 185786 w 411467"/>
                    <a:gd name="connsiteY108" fmla="*/ 57581 h 606439"/>
                    <a:gd name="connsiteX109" fmla="*/ 150409 w 411467"/>
                    <a:gd name="connsiteY109" fmla="*/ 25300 h 606439"/>
                    <a:gd name="connsiteX110" fmla="*/ 150409 w 411467"/>
                    <a:gd name="connsiteY110" fmla="*/ 115318 h 606439"/>
                    <a:gd name="connsiteX111" fmla="*/ 264569 w 411467"/>
                    <a:gd name="connsiteY111" fmla="*/ 115318 h 606439"/>
                    <a:gd name="connsiteX112" fmla="*/ 264569 w 411467"/>
                    <a:gd name="connsiteY112" fmla="*/ 25300 h 606439"/>
                    <a:gd name="connsiteX113" fmla="*/ 137693 w 411467"/>
                    <a:gd name="connsiteY113" fmla="*/ 0 h 606439"/>
                    <a:gd name="connsiteX114" fmla="*/ 277190 w 411467"/>
                    <a:gd name="connsiteY114" fmla="*/ 0 h 606439"/>
                    <a:gd name="connsiteX115" fmla="*/ 289906 w 411467"/>
                    <a:gd name="connsiteY115" fmla="*/ 12602 h 606439"/>
                    <a:gd name="connsiteX116" fmla="*/ 289906 w 411467"/>
                    <a:gd name="connsiteY116" fmla="*/ 57612 h 606439"/>
                    <a:gd name="connsiteX117" fmla="*/ 398751 w 411467"/>
                    <a:gd name="connsiteY117" fmla="*/ 57612 h 606439"/>
                    <a:gd name="connsiteX118" fmla="*/ 411467 w 411467"/>
                    <a:gd name="connsiteY118" fmla="*/ 70309 h 606439"/>
                    <a:gd name="connsiteX119" fmla="*/ 411467 w 411467"/>
                    <a:gd name="connsiteY119" fmla="*/ 593837 h 606439"/>
                    <a:gd name="connsiteX120" fmla="*/ 398751 w 411467"/>
                    <a:gd name="connsiteY120" fmla="*/ 606439 h 606439"/>
                    <a:gd name="connsiteX121" fmla="*/ 12716 w 411467"/>
                    <a:gd name="connsiteY121" fmla="*/ 606439 h 606439"/>
                    <a:gd name="connsiteX122" fmla="*/ 0 w 411467"/>
                    <a:gd name="connsiteY122" fmla="*/ 593837 h 606439"/>
                    <a:gd name="connsiteX123" fmla="*/ 0 w 411467"/>
                    <a:gd name="connsiteY123" fmla="*/ 70309 h 606439"/>
                    <a:gd name="connsiteX124" fmla="*/ 12716 w 411467"/>
                    <a:gd name="connsiteY124" fmla="*/ 57612 h 606439"/>
                    <a:gd name="connsiteX125" fmla="*/ 125072 w 411467"/>
                    <a:gd name="connsiteY125" fmla="*/ 57612 h 606439"/>
                    <a:gd name="connsiteX126" fmla="*/ 125072 w 411467"/>
                    <a:gd name="connsiteY126" fmla="*/ 12602 h 606439"/>
                    <a:gd name="connsiteX127" fmla="*/ 137693 w 411467"/>
                    <a:gd name="connsiteY127" fmla="*/ 0 h 606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411467" h="606439">
                      <a:moveTo>
                        <a:pt x="243375" y="379562"/>
                      </a:moveTo>
                      <a:cubicBezTo>
                        <a:pt x="248309" y="374632"/>
                        <a:pt x="256279" y="374632"/>
                        <a:pt x="261213" y="379562"/>
                      </a:cubicBezTo>
                      <a:lnTo>
                        <a:pt x="280380" y="398715"/>
                      </a:lnTo>
                      <a:lnTo>
                        <a:pt x="299642" y="379562"/>
                      </a:lnTo>
                      <a:cubicBezTo>
                        <a:pt x="304576" y="374632"/>
                        <a:pt x="312546" y="374632"/>
                        <a:pt x="317480" y="379562"/>
                      </a:cubicBezTo>
                      <a:cubicBezTo>
                        <a:pt x="322414" y="384493"/>
                        <a:pt x="322414" y="392552"/>
                        <a:pt x="317480" y="397482"/>
                      </a:cubicBezTo>
                      <a:lnTo>
                        <a:pt x="298313" y="416635"/>
                      </a:lnTo>
                      <a:lnTo>
                        <a:pt x="317480" y="435787"/>
                      </a:lnTo>
                      <a:cubicBezTo>
                        <a:pt x="322414" y="440718"/>
                        <a:pt x="322414" y="448777"/>
                        <a:pt x="317480" y="453707"/>
                      </a:cubicBezTo>
                      <a:cubicBezTo>
                        <a:pt x="315013" y="456172"/>
                        <a:pt x="311787" y="457405"/>
                        <a:pt x="308561" y="457405"/>
                      </a:cubicBezTo>
                      <a:cubicBezTo>
                        <a:pt x="305335" y="457405"/>
                        <a:pt x="302109" y="456172"/>
                        <a:pt x="299642" y="453707"/>
                      </a:cubicBezTo>
                      <a:lnTo>
                        <a:pt x="280380" y="434555"/>
                      </a:lnTo>
                      <a:lnTo>
                        <a:pt x="261213" y="453707"/>
                      </a:lnTo>
                      <a:cubicBezTo>
                        <a:pt x="258746" y="456172"/>
                        <a:pt x="255520" y="457405"/>
                        <a:pt x="252294" y="457405"/>
                      </a:cubicBezTo>
                      <a:cubicBezTo>
                        <a:pt x="249068" y="457405"/>
                        <a:pt x="245842" y="456172"/>
                        <a:pt x="243375" y="453707"/>
                      </a:cubicBezTo>
                      <a:cubicBezTo>
                        <a:pt x="238441" y="448777"/>
                        <a:pt x="238441" y="440718"/>
                        <a:pt x="243375" y="435787"/>
                      </a:cubicBezTo>
                      <a:lnTo>
                        <a:pt x="262542" y="416635"/>
                      </a:lnTo>
                      <a:lnTo>
                        <a:pt x="243375" y="397482"/>
                      </a:lnTo>
                      <a:cubicBezTo>
                        <a:pt x="238441" y="392552"/>
                        <a:pt x="238441" y="384493"/>
                        <a:pt x="243375" y="379562"/>
                      </a:cubicBezTo>
                      <a:close/>
                      <a:moveTo>
                        <a:pt x="101326" y="379562"/>
                      </a:moveTo>
                      <a:cubicBezTo>
                        <a:pt x="106260" y="374632"/>
                        <a:pt x="114230" y="374632"/>
                        <a:pt x="119164" y="379562"/>
                      </a:cubicBezTo>
                      <a:lnTo>
                        <a:pt x="138331" y="398715"/>
                      </a:lnTo>
                      <a:lnTo>
                        <a:pt x="157498" y="379562"/>
                      </a:lnTo>
                      <a:cubicBezTo>
                        <a:pt x="162432" y="374632"/>
                        <a:pt x="170497" y="374632"/>
                        <a:pt x="175431" y="379562"/>
                      </a:cubicBezTo>
                      <a:cubicBezTo>
                        <a:pt x="180365" y="384493"/>
                        <a:pt x="180365" y="392552"/>
                        <a:pt x="175431" y="397482"/>
                      </a:cubicBezTo>
                      <a:lnTo>
                        <a:pt x="156264" y="416635"/>
                      </a:lnTo>
                      <a:lnTo>
                        <a:pt x="175431" y="435787"/>
                      </a:lnTo>
                      <a:cubicBezTo>
                        <a:pt x="180365" y="440718"/>
                        <a:pt x="180365" y="448777"/>
                        <a:pt x="175431" y="453707"/>
                      </a:cubicBezTo>
                      <a:cubicBezTo>
                        <a:pt x="172964" y="456172"/>
                        <a:pt x="169738" y="457405"/>
                        <a:pt x="166512" y="457405"/>
                      </a:cubicBezTo>
                      <a:cubicBezTo>
                        <a:pt x="163286" y="457405"/>
                        <a:pt x="159965" y="456172"/>
                        <a:pt x="157498" y="453707"/>
                      </a:cubicBezTo>
                      <a:lnTo>
                        <a:pt x="138331" y="434555"/>
                      </a:lnTo>
                      <a:lnTo>
                        <a:pt x="119164" y="453707"/>
                      </a:lnTo>
                      <a:cubicBezTo>
                        <a:pt x="116697" y="456172"/>
                        <a:pt x="113471" y="457405"/>
                        <a:pt x="110245" y="457405"/>
                      </a:cubicBezTo>
                      <a:cubicBezTo>
                        <a:pt x="107019" y="457405"/>
                        <a:pt x="103793" y="456172"/>
                        <a:pt x="101326" y="453707"/>
                      </a:cubicBezTo>
                      <a:cubicBezTo>
                        <a:pt x="96392" y="448777"/>
                        <a:pt x="96392" y="440718"/>
                        <a:pt x="101326" y="435787"/>
                      </a:cubicBezTo>
                      <a:lnTo>
                        <a:pt x="120493" y="416635"/>
                      </a:lnTo>
                      <a:lnTo>
                        <a:pt x="101326" y="397482"/>
                      </a:lnTo>
                      <a:cubicBezTo>
                        <a:pt x="96392" y="392552"/>
                        <a:pt x="96392" y="384493"/>
                        <a:pt x="101326" y="379562"/>
                      </a:cubicBezTo>
                      <a:close/>
                      <a:moveTo>
                        <a:pt x="280288" y="201751"/>
                      </a:moveTo>
                      <a:lnTo>
                        <a:pt x="280099" y="201846"/>
                      </a:lnTo>
                      <a:cubicBezTo>
                        <a:pt x="280193" y="201846"/>
                        <a:pt x="280288" y="201846"/>
                        <a:pt x="280383" y="201846"/>
                      </a:cubicBezTo>
                      <a:close/>
                      <a:moveTo>
                        <a:pt x="101326" y="180987"/>
                      </a:moveTo>
                      <a:cubicBezTo>
                        <a:pt x="106260" y="176061"/>
                        <a:pt x="114230" y="176061"/>
                        <a:pt x="119164" y="180987"/>
                      </a:cubicBezTo>
                      <a:lnTo>
                        <a:pt x="138331" y="200124"/>
                      </a:lnTo>
                      <a:lnTo>
                        <a:pt x="157498" y="180987"/>
                      </a:lnTo>
                      <a:cubicBezTo>
                        <a:pt x="162432" y="176061"/>
                        <a:pt x="170497" y="176061"/>
                        <a:pt x="175431" y="180987"/>
                      </a:cubicBezTo>
                      <a:cubicBezTo>
                        <a:pt x="180365" y="185913"/>
                        <a:pt x="180365" y="193966"/>
                        <a:pt x="175431" y="198892"/>
                      </a:cubicBezTo>
                      <a:lnTo>
                        <a:pt x="156264" y="218028"/>
                      </a:lnTo>
                      <a:lnTo>
                        <a:pt x="175431" y="237165"/>
                      </a:lnTo>
                      <a:cubicBezTo>
                        <a:pt x="180365" y="242186"/>
                        <a:pt x="180365" y="250143"/>
                        <a:pt x="175431" y="255069"/>
                      </a:cubicBezTo>
                      <a:cubicBezTo>
                        <a:pt x="172964" y="257533"/>
                        <a:pt x="169738" y="258764"/>
                        <a:pt x="166512" y="258764"/>
                      </a:cubicBezTo>
                      <a:cubicBezTo>
                        <a:pt x="163286" y="258764"/>
                        <a:pt x="159965" y="257533"/>
                        <a:pt x="157498" y="255069"/>
                      </a:cubicBezTo>
                      <a:lnTo>
                        <a:pt x="138331" y="235933"/>
                      </a:lnTo>
                      <a:lnTo>
                        <a:pt x="119164" y="255069"/>
                      </a:lnTo>
                      <a:cubicBezTo>
                        <a:pt x="116697" y="257533"/>
                        <a:pt x="113471" y="258764"/>
                        <a:pt x="110245" y="258764"/>
                      </a:cubicBezTo>
                      <a:cubicBezTo>
                        <a:pt x="107019" y="258764"/>
                        <a:pt x="103793" y="257533"/>
                        <a:pt x="101326" y="255069"/>
                      </a:cubicBezTo>
                      <a:cubicBezTo>
                        <a:pt x="96392" y="250143"/>
                        <a:pt x="96392" y="242186"/>
                        <a:pt x="101326" y="237165"/>
                      </a:cubicBezTo>
                      <a:lnTo>
                        <a:pt x="120493" y="218028"/>
                      </a:lnTo>
                      <a:lnTo>
                        <a:pt x="101326" y="198892"/>
                      </a:lnTo>
                      <a:cubicBezTo>
                        <a:pt x="96392" y="193966"/>
                        <a:pt x="96392" y="185913"/>
                        <a:pt x="101326" y="180987"/>
                      </a:cubicBezTo>
                      <a:close/>
                      <a:moveTo>
                        <a:pt x="280288" y="170486"/>
                      </a:moveTo>
                      <a:cubicBezTo>
                        <a:pt x="283894" y="170486"/>
                        <a:pt x="287215" y="172002"/>
                        <a:pt x="289587" y="174560"/>
                      </a:cubicBezTo>
                      <a:lnTo>
                        <a:pt x="320139" y="207720"/>
                      </a:lnTo>
                      <a:cubicBezTo>
                        <a:pt x="324883" y="212836"/>
                        <a:pt x="324503" y="220794"/>
                        <a:pt x="319380" y="225532"/>
                      </a:cubicBezTo>
                      <a:cubicBezTo>
                        <a:pt x="316913" y="227805"/>
                        <a:pt x="313877" y="228848"/>
                        <a:pt x="310840" y="228848"/>
                      </a:cubicBezTo>
                      <a:cubicBezTo>
                        <a:pt x="307425" y="228848"/>
                        <a:pt x="304009" y="227521"/>
                        <a:pt x="301542" y="224774"/>
                      </a:cubicBezTo>
                      <a:lnTo>
                        <a:pt x="294331" y="217005"/>
                      </a:lnTo>
                      <a:cubicBezTo>
                        <a:pt x="291959" y="259734"/>
                        <a:pt x="273457" y="293557"/>
                        <a:pt x="240438" y="314684"/>
                      </a:cubicBezTo>
                      <a:cubicBezTo>
                        <a:pt x="214061" y="331643"/>
                        <a:pt x="178385" y="340549"/>
                        <a:pt x="136732" y="340549"/>
                      </a:cubicBezTo>
                      <a:cubicBezTo>
                        <a:pt x="132557" y="340549"/>
                        <a:pt x="128287" y="340454"/>
                        <a:pt x="123923" y="340265"/>
                      </a:cubicBezTo>
                      <a:cubicBezTo>
                        <a:pt x="116996" y="339981"/>
                        <a:pt x="111493" y="334107"/>
                        <a:pt x="111873" y="327096"/>
                      </a:cubicBezTo>
                      <a:cubicBezTo>
                        <a:pt x="112157" y="320085"/>
                        <a:pt x="118040" y="314779"/>
                        <a:pt x="124966" y="314969"/>
                      </a:cubicBezTo>
                      <a:cubicBezTo>
                        <a:pt x="166904" y="316769"/>
                        <a:pt x="202105" y="309284"/>
                        <a:pt x="226775" y="293462"/>
                      </a:cubicBezTo>
                      <a:cubicBezTo>
                        <a:pt x="253437" y="276314"/>
                        <a:pt x="267669" y="249596"/>
                        <a:pt x="269092" y="213878"/>
                      </a:cubicBezTo>
                      <a:cubicBezTo>
                        <a:pt x="269092" y="213783"/>
                        <a:pt x="269092" y="213783"/>
                        <a:pt x="269187" y="213689"/>
                      </a:cubicBezTo>
                      <a:lnTo>
                        <a:pt x="258940" y="224679"/>
                      </a:lnTo>
                      <a:cubicBezTo>
                        <a:pt x="254196" y="229795"/>
                        <a:pt x="246131" y="230079"/>
                        <a:pt x="241007" y="225342"/>
                      </a:cubicBezTo>
                      <a:cubicBezTo>
                        <a:pt x="235884" y="220605"/>
                        <a:pt x="235599" y="212552"/>
                        <a:pt x="240343" y="207436"/>
                      </a:cubicBezTo>
                      <a:lnTo>
                        <a:pt x="270990" y="174560"/>
                      </a:lnTo>
                      <a:cubicBezTo>
                        <a:pt x="273457" y="172002"/>
                        <a:pt x="276778" y="170486"/>
                        <a:pt x="280288" y="170486"/>
                      </a:cubicBezTo>
                      <a:close/>
                      <a:moveTo>
                        <a:pt x="83034" y="140523"/>
                      </a:moveTo>
                      <a:lnTo>
                        <a:pt x="83034" y="523527"/>
                      </a:lnTo>
                      <a:lnTo>
                        <a:pt x="338018" y="523527"/>
                      </a:lnTo>
                      <a:lnTo>
                        <a:pt x="338018" y="140523"/>
                      </a:lnTo>
                      <a:lnTo>
                        <a:pt x="277190" y="140523"/>
                      </a:lnTo>
                      <a:lnTo>
                        <a:pt x="137693" y="140523"/>
                      </a:lnTo>
                      <a:close/>
                      <a:moveTo>
                        <a:pt x="25337" y="82912"/>
                      </a:moveTo>
                      <a:lnTo>
                        <a:pt x="25337" y="581139"/>
                      </a:lnTo>
                      <a:lnTo>
                        <a:pt x="386130" y="581139"/>
                      </a:lnTo>
                      <a:lnTo>
                        <a:pt x="386130" y="82912"/>
                      </a:lnTo>
                      <a:lnTo>
                        <a:pt x="289906" y="82912"/>
                      </a:lnTo>
                      <a:lnTo>
                        <a:pt x="289906" y="115318"/>
                      </a:lnTo>
                      <a:lnTo>
                        <a:pt x="350734" y="115318"/>
                      </a:lnTo>
                      <a:cubicBezTo>
                        <a:pt x="357661" y="115318"/>
                        <a:pt x="363355" y="120909"/>
                        <a:pt x="363355" y="127921"/>
                      </a:cubicBezTo>
                      <a:lnTo>
                        <a:pt x="363355" y="536130"/>
                      </a:lnTo>
                      <a:cubicBezTo>
                        <a:pt x="363355" y="543142"/>
                        <a:pt x="357661" y="548827"/>
                        <a:pt x="350734" y="548827"/>
                      </a:cubicBezTo>
                      <a:lnTo>
                        <a:pt x="70412" y="548827"/>
                      </a:lnTo>
                      <a:cubicBezTo>
                        <a:pt x="63390" y="548827"/>
                        <a:pt x="57791" y="543142"/>
                        <a:pt x="57791" y="536130"/>
                      </a:cubicBezTo>
                      <a:lnTo>
                        <a:pt x="57791" y="127921"/>
                      </a:lnTo>
                      <a:cubicBezTo>
                        <a:pt x="57791" y="120909"/>
                        <a:pt x="63390" y="115318"/>
                        <a:pt x="70412" y="115318"/>
                      </a:cubicBezTo>
                      <a:lnTo>
                        <a:pt x="125072" y="115318"/>
                      </a:lnTo>
                      <a:lnTo>
                        <a:pt x="125072" y="82912"/>
                      </a:lnTo>
                      <a:close/>
                      <a:moveTo>
                        <a:pt x="185786" y="57581"/>
                      </a:moveTo>
                      <a:lnTo>
                        <a:pt x="229140" y="57581"/>
                      </a:lnTo>
                      <a:cubicBezTo>
                        <a:pt x="236066" y="57581"/>
                        <a:pt x="241758" y="63274"/>
                        <a:pt x="241758" y="70295"/>
                      </a:cubicBezTo>
                      <a:cubicBezTo>
                        <a:pt x="241758" y="77221"/>
                        <a:pt x="236066" y="82914"/>
                        <a:pt x="229140" y="82914"/>
                      </a:cubicBezTo>
                      <a:lnTo>
                        <a:pt x="185786" y="82914"/>
                      </a:lnTo>
                      <a:cubicBezTo>
                        <a:pt x="178860" y="82914"/>
                        <a:pt x="173168" y="77221"/>
                        <a:pt x="173168" y="70295"/>
                      </a:cubicBezTo>
                      <a:cubicBezTo>
                        <a:pt x="173168" y="63274"/>
                        <a:pt x="178860" y="57581"/>
                        <a:pt x="185786" y="57581"/>
                      </a:cubicBezTo>
                      <a:close/>
                      <a:moveTo>
                        <a:pt x="150409" y="25300"/>
                      </a:moveTo>
                      <a:lnTo>
                        <a:pt x="150409" y="115318"/>
                      </a:lnTo>
                      <a:lnTo>
                        <a:pt x="264569" y="115318"/>
                      </a:lnTo>
                      <a:lnTo>
                        <a:pt x="264569" y="25300"/>
                      </a:lnTo>
                      <a:close/>
                      <a:moveTo>
                        <a:pt x="137693" y="0"/>
                      </a:moveTo>
                      <a:lnTo>
                        <a:pt x="277190" y="0"/>
                      </a:lnTo>
                      <a:cubicBezTo>
                        <a:pt x="284212" y="0"/>
                        <a:pt x="289906" y="5685"/>
                        <a:pt x="289906" y="12602"/>
                      </a:cubicBezTo>
                      <a:lnTo>
                        <a:pt x="289906" y="57612"/>
                      </a:lnTo>
                      <a:lnTo>
                        <a:pt x="398751" y="57612"/>
                      </a:lnTo>
                      <a:cubicBezTo>
                        <a:pt x="405773" y="57612"/>
                        <a:pt x="411467" y="63297"/>
                        <a:pt x="411467" y="70309"/>
                      </a:cubicBezTo>
                      <a:lnTo>
                        <a:pt x="411467" y="593837"/>
                      </a:lnTo>
                      <a:cubicBezTo>
                        <a:pt x="411467" y="600754"/>
                        <a:pt x="405773" y="606439"/>
                        <a:pt x="398751" y="606439"/>
                      </a:cubicBezTo>
                      <a:lnTo>
                        <a:pt x="12716" y="606439"/>
                      </a:lnTo>
                      <a:cubicBezTo>
                        <a:pt x="5694" y="606439"/>
                        <a:pt x="0" y="600754"/>
                        <a:pt x="0" y="593837"/>
                      </a:cubicBezTo>
                      <a:lnTo>
                        <a:pt x="0" y="70309"/>
                      </a:lnTo>
                      <a:cubicBezTo>
                        <a:pt x="0" y="63297"/>
                        <a:pt x="5694" y="57612"/>
                        <a:pt x="12716" y="57612"/>
                      </a:cubicBezTo>
                      <a:lnTo>
                        <a:pt x="125072" y="57612"/>
                      </a:lnTo>
                      <a:lnTo>
                        <a:pt x="125072" y="12602"/>
                      </a:lnTo>
                      <a:cubicBezTo>
                        <a:pt x="125072" y="5685"/>
                        <a:pt x="130766" y="0"/>
                        <a:pt x="1376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600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5" name="Group 3">
              <a:extLst>
                <a:ext uri="{FF2B5EF4-FFF2-40B4-BE49-F238E27FC236}">
                  <a16:creationId xmlns:a16="http://schemas.microsoft.com/office/drawing/2014/main" id="{5CAD7A74-4452-AF48-1EA3-E904796E3CED}"/>
                </a:ext>
              </a:extLst>
            </p:cNvPr>
            <p:cNvGrpSpPr/>
            <p:nvPr/>
          </p:nvGrpSpPr>
          <p:grpSpPr>
            <a:xfrm>
              <a:off x="5164724" y="1803400"/>
              <a:ext cx="4167515" cy="2072720"/>
              <a:chOff x="337954" y="10609083"/>
              <a:chExt cx="4167515" cy="2072720"/>
            </a:xfrm>
          </p:grpSpPr>
          <p:sp>
            <p:nvSpPr>
              <p:cNvPr id="82" name="Text2">
                <a:extLst>
                  <a:ext uri="{FF2B5EF4-FFF2-40B4-BE49-F238E27FC236}">
                    <a16:creationId xmlns:a16="http://schemas.microsoft.com/office/drawing/2014/main" id="{CD2E1592-F113-7DEE-69BB-3862B579B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972" y="11018888"/>
                <a:ext cx="3601497" cy="166291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使用“gpresult”命令测试组策略的实际应用效果。</a:t>
                </a:r>
                <a:endParaRPr lang="en-US" dirty="0"/>
              </a:p>
            </p:txBody>
          </p:sp>
          <p:sp>
            <p:nvSpPr>
              <p:cNvPr id="83" name="Bullet2">
                <a:extLst>
                  <a:ext uri="{FF2B5EF4-FFF2-40B4-BE49-F238E27FC236}">
                    <a16:creationId xmlns:a16="http://schemas.microsoft.com/office/drawing/2014/main" id="{B6E36D2A-A74D-A1DF-2EFD-10C9A17C97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972" y="10609083"/>
                <a:ext cx="3601496" cy="409803"/>
              </a:xfrm>
              <a:prstGeom prst="plaque">
                <a:avLst>
                  <a:gd name="adj" fmla="val 0"/>
                </a:avLst>
              </a:prstGeom>
              <a:noFill/>
            </p:spPr>
            <p:txBody>
              <a:bodyPr wrap="square" rtlCol="0" anchor="ctr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测试组策略效果</a:t>
                </a:r>
                <a:endParaRPr lang="en-US" dirty="0"/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E021BB89-40C4-F24B-A3A0-465B7782D53A}"/>
                  </a:ext>
                </a:extLst>
              </p:cNvPr>
              <p:cNvGrpSpPr/>
              <p:nvPr/>
            </p:nvGrpSpPr>
            <p:grpSpPr>
              <a:xfrm>
                <a:off x="337954" y="10736968"/>
                <a:ext cx="540000" cy="540000"/>
                <a:chOff x="560648" y="5477476"/>
                <a:chExt cx="452170" cy="431554"/>
              </a:xfrm>
            </p:grpSpPr>
            <p:sp>
              <p:nvSpPr>
                <p:cNvPr id="85" name="IconBackground2">
                  <a:extLst>
                    <a:ext uri="{FF2B5EF4-FFF2-40B4-BE49-F238E27FC236}">
                      <a16:creationId xmlns:a16="http://schemas.microsoft.com/office/drawing/2014/main" id="{4C0F42A9-0660-91E7-35F2-E8FFDC3D24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0648" y="5477476"/>
                  <a:ext cx="452170" cy="43155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defRPr kumimoji="1" sz="1600" b="1" kern="1200">
                      <a:solidFill>
                        <a:srgbClr val="000000"/>
                      </a:solidFill>
                      <a:latin typeface="+mn-lt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  <p:sp>
              <p:nvSpPr>
                <p:cNvPr id="86" name="Icon2">
                  <a:extLst>
                    <a:ext uri="{FF2B5EF4-FFF2-40B4-BE49-F238E27FC236}">
                      <a16:creationId xmlns:a16="http://schemas.microsoft.com/office/drawing/2014/main" id="{977DF93E-BF84-6F90-9D85-2F5804D13E4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19111" y="5581869"/>
                  <a:ext cx="135243" cy="222763"/>
                </a:xfrm>
                <a:custGeom>
                  <a:avLst/>
                  <a:gdLst>
                    <a:gd name="T0" fmla="*/ 3036 w 3414"/>
                    <a:gd name="T1" fmla="*/ 3803 h 5631"/>
                    <a:gd name="T2" fmla="*/ 2812 w 3414"/>
                    <a:gd name="T3" fmla="*/ 3409 h 5631"/>
                    <a:gd name="T4" fmla="*/ 2773 w 3414"/>
                    <a:gd name="T5" fmla="*/ 1116 h 5631"/>
                    <a:gd name="T6" fmla="*/ 3184 w 3414"/>
                    <a:gd name="T7" fmla="*/ 112 h 5631"/>
                    <a:gd name="T8" fmla="*/ 2398 w 3414"/>
                    <a:gd name="T9" fmla="*/ 0 h 5631"/>
                    <a:gd name="T10" fmla="*/ 2340 w 3414"/>
                    <a:gd name="T11" fmla="*/ 506 h 5631"/>
                    <a:gd name="T12" fmla="*/ 2068 w 3414"/>
                    <a:gd name="T13" fmla="*/ 31 h 5631"/>
                    <a:gd name="T14" fmla="*/ 1313 w 3414"/>
                    <a:gd name="T15" fmla="*/ 31 h 5631"/>
                    <a:gd name="T16" fmla="*/ 1042 w 3414"/>
                    <a:gd name="T17" fmla="*/ 506 h 5631"/>
                    <a:gd name="T18" fmla="*/ 983 w 3414"/>
                    <a:gd name="T19" fmla="*/ 0 h 5631"/>
                    <a:gd name="T20" fmla="*/ 200 w 3414"/>
                    <a:gd name="T21" fmla="*/ 108 h 5631"/>
                    <a:gd name="T22" fmla="*/ 610 w 3414"/>
                    <a:gd name="T23" fmla="*/ 1130 h 5631"/>
                    <a:gd name="T24" fmla="*/ 754 w 3414"/>
                    <a:gd name="T25" fmla="*/ 1560 h 5631"/>
                    <a:gd name="T26" fmla="*/ 322 w 3414"/>
                    <a:gd name="T27" fmla="*/ 3686 h 5631"/>
                    <a:gd name="T28" fmla="*/ 51 w 3414"/>
                    <a:gd name="T29" fmla="*/ 4807 h 5631"/>
                    <a:gd name="T30" fmla="*/ 119 w 3414"/>
                    <a:gd name="T31" fmla="*/ 5300 h 5631"/>
                    <a:gd name="T32" fmla="*/ 73 w 3414"/>
                    <a:gd name="T33" fmla="*/ 5593 h 5631"/>
                    <a:gd name="T34" fmla="*/ 3309 w 3414"/>
                    <a:gd name="T35" fmla="*/ 5593 h 5631"/>
                    <a:gd name="T36" fmla="*/ 3275 w 3414"/>
                    <a:gd name="T37" fmla="*/ 5331 h 5631"/>
                    <a:gd name="T38" fmla="*/ 729 w 3414"/>
                    <a:gd name="T39" fmla="*/ 1309 h 5631"/>
                    <a:gd name="T40" fmla="*/ 823 w 3414"/>
                    <a:gd name="T41" fmla="*/ 1071 h 5631"/>
                    <a:gd name="T42" fmla="*/ 878 w 3414"/>
                    <a:gd name="T43" fmla="*/ 192 h 5631"/>
                    <a:gd name="T44" fmla="*/ 937 w 3414"/>
                    <a:gd name="T45" fmla="*/ 697 h 5631"/>
                    <a:gd name="T46" fmla="*/ 1525 w 3414"/>
                    <a:gd name="T47" fmla="*/ 593 h 5631"/>
                    <a:gd name="T48" fmla="*/ 1857 w 3414"/>
                    <a:gd name="T49" fmla="*/ 594 h 5631"/>
                    <a:gd name="T50" fmla="*/ 2444 w 3414"/>
                    <a:gd name="T51" fmla="*/ 698 h 5631"/>
                    <a:gd name="T52" fmla="*/ 2503 w 3414"/>
                    <a:gd name="T53" fmla="*/ 191 h 5631"/>
                    <a:gd name="T54" fmla="*/ 2549 w 3414"/>
                    <a:gd name="T55" fmla="*/ 1073 h 5631"/>
                    <a:gd name="T56" fmla="*/ 2599 w 3414"/>
                    <a:gd name="T57" fmla="*/ 1244 h 5631"/>
                    <a:gd name="T58" fmla="*/ 2583 w 3414"/>
                    <a:gd name="T59" fmla="*/ 1373 h 5631"/>
                    <a:gd name="T60" fmla="*/ 2435 w 3414"/>
                    <a:gd name="T61" fmla="*/ 1478 h 5631"/>
                    <a:gd name="T62" fmla="*/ 954 w 3414"/>
                    <a:gd name="T63" fmla="*/ 1482 h 5631"/>
                    <a:gd name="T64" fmla="*/ 811 w 3414"/>
                    <a:gd name="T65" fmla="*/ 1377 h 5631"/>
                    <a:gd name="T66" fmla="*/ 3029 w 3414"/>
                    <a:gd name="T67" fmla="*/ 5310 h 5631"/>
                    <a:gd name="T68" fmla="*/ 273 w 3414"/>
                    <a:gd name="T69" fmla="*/ 5440 h 5631"/>
                    <a:gd name="T70" fmla="*/ 409 w 3414"/>
                    <a:gd name="T71" fmla="*/ 5235 h 5631"/>
                    <a:gd name="T72" fmla="*/ 236 w 3414"/>
                    <a:gd name="T73" fmla="*/ 4761 h 5631"/>
                    <a:gd name="T74" fmla="*/ 624 w 3414"/>
                    <a:gd name="T75" fmla="*/ 3745 h 5631"/>
                    <a:gd name="T76" fmla="*/ 555 w 3414"/>
                    <a:gd name="T77" fmla="*/ 3605 h 5631"/>
                    <a:gd name="T78" fmla="*/ 2784 w 3414"/>
                    <a:gd name="T79" fmla="*/ 3599 h 5631"/>
                    <a:gd name="T80" fmla="*/ 2875 w 3414"/>
                    <a:gd name="T81" fmla="*/ 3686 h 5631"/>
                    <a:gd name="T82" fmla="*/ 2843 w 3414"/>
                    <a:gd name="T83" fmla="*/ 3848 h 5631"/>
                    <a:gd name="T84" fmla="*/ 2997 w 3414"/>
                    <a:gd name="T85" fmla="*/ 5150 h 5631"/>
                    <a:gd name="T86" fmla="*/ 998 w 3414"/>
                    <a:gd name="T87" fmla="*/ 1660 h 5631"/>
                    <a:gd name="T88" fmla="*/ 1078 w 3414"/>
                    <a:gd name="T89" fmla="*/ 3217 h 5631"/>
                    <a:gd name="T90" fmla="*/ 887 w 3414"/>
                    <a:gd name="T91" fmla="*/ 3204 h 5631"/>
                    <a:gd name="T92" fmla="*/ 648 w 3414"/>
                    <a:gd name="T93" fmla="*/ 5186 h 5631"/>
                    <a:gd name="T94" fmla="*/ 717 w 3414"/>
                    <a:gd name="T95" fmla="*/ 4058 h 5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414" h="5631">
                      <a:moveTo>
                        <a:pt x="3263" y="4206"/>
                      </a:moveTo>
                      <a:cubicBezTo>
                        <a:pt x="3215" y="4105"/>
                        <a:pt x="3158" y="4009"/>
                        <a:pt x="3103" y="3917"/>
                      </a:cubicBezTo>
                      <a:cubicBezTo>
                        <a:pt x="3081" y="3879"/>
                        <a:pt x="3058" y="3841"/>
                        <a:pt x="3036" y="3803"/>
                      </a:cubicBezTo>
                      <a:cubicBezTo>
                        <a:pt x="3066" y="3771"/>
                        <a:pt x="3086" y="3731"/>
                        <a:pt x="3093" y="3687"/>
                      </a:cubicBezTo>
                      <a:cubicBezTo>
                        <a:pt x="3112" y="3576"/>
                        <a:pt x="3030" y="3455"/>
                        <a:pt x="2915" y="3423"/>
                      </a:cubicBezTo>
                      <a:cubicBezTo>
                        <a:pt x="2880" y="3413"/>
                        <a:pt x="2843" y="3410"/>
                        <a:pt x="2812" y="3409"/>
                      </a:cubicBezTo>
                      <a:lnTo>
                        <a:pt x="2635" y="1558"/>
                      </a:lnTo>
                      <a:cubicBezTo>
                        <a:pt x="2738" y="1532"/>
                        <a:pt x="2853" y="1431"/>
                        <a:pt x="2860" y="1324"/>
                      </a:cubicBezTo>
                      <a:cubicBezTo>
                        <a:pt x="2865" y="1240"/>
                        <a:pt x="2833" y="1166"/>
                        <a:pt x="2773" y="1116"/>
                      </a:cubicBezTo>
                      <a:cubicBezTo>
                        <a:pt x="2964" y="902"/>
                        <a:pt x="3082" y="670"/>
                        <a:pt x="3131" y="410"/>
                      </a:cubicBezTo>
                      <a:cubicBezTo>
                        <a:pt x="3143" y="344"/>
                        <a:pt x="3155" y="278"/>
                        <a:pt x="3167" y="211"/>
                      </a:cubicBezTo>
                      <a:lnTo>
                        <a:pt x="3184" y="112"/>
                      </a:lnTo>
                      <a:cubicBezTo>
                        <a:pt x="3189" y="85"/>
                        <a:pt x="3182" y="56"/>
                        <a:pt x="3164" y="34"/>
                      </a:cubicBezTo>
                      <a:cubicBezTo>
                        <a:pt x="3145" y="12"/>
                        <a:pt x="3119" y="0"/>
                        <a:pt x="3090" y="0"/>
                      </a:cubicBezTo>
                      <a:lnTo>
                        <a:pt x="2398" y="0"/>
                      </a:lnTo>
                      <a:cubicBezTo>
                        <a:pt x="2371" y="0"/>
                        <a:pt x="2346" y="11"/>
                        <a:pt x="2328" y="31"/>
                      </a:cubicBezTo>
                      <a:cubicBezTo>
                        <a:pt x="2309" y="51"/>
                        <a:pt x="2301" y="77"/>
                        <a:pt x="2303" y="104"/>
                      </a:cubicBezTo>
                      <a:lnTo>
                        <a:pt x="2340" y="506"/>
                      </a:lnTo>
                      <a:lnTo>
                        <a:pt x="2056" y="506"/>
                      </a:lnTo>
                      <a:lnTo>
                        <a:pt x="2092" y="104"/>
                      </a:lnTo>
                      <a:cubicBezTo>
                        <a:pt x="2095" y="77"/>
                        <a:pt x="2086" y="51"/>
                        <a:pt x="2068" y="31"/>
                      </a:cubicBezTo>
                      <a:cubicBezTo>
                        <a:pt x="2050" y="11"/>
                        <a:pt x="2024" y="0"/>
                        <a:pt x="1997" y="0"/>
                      </a:cubicBezTo>
                      <a:lnTo>
                        <a:pt x="1384" y="0"/>
                      </a:lnTo>
                      <a:cubicBezTo>
                        <a:pt x="1357" y="0"/>
                        <a:pt x="1331" y="11"/>
                        <a:pt x="1313" y="31"/>
                      </a:cubicBezTo>
                      <a:cubicBezTo>
                        <a:pt x="1295" y="51"/>
                        <a:pt x="1286" y="78"/>
                        <a:pt x="1288" y="104"/>
                      </a:cubicBezTo>
                      <a:lnTo>
                        <a:pt x="1325" y="506"/>
                      </a:lnTo>
                      <a:lnTo>
                        <a:pt x="1042" y="506"/>
                      </a:lnTo>
                      <a:lnTo>
                        <a:pt x="1078" y="105"/>
                      </a:lnTo>
                      <a:cubicBezTo>
                        <a:pt x="1080" y="78"/>
                        <a:pt x="1071" y="51"/>
                        <a:pt x="1053" y="32"/>
                      </a:cubicBezTo>
                      <a:cubicBezTo>
                        <a:pt x="1035" y="12"/>
                        <a:pt x="1010" y="0"/>
                        <a:pt x="983" y="0"/>
                      </a:cubicBezTo>
                      <a:lnTo>
                        <a:pt x="295" y="0"/>
                      </a:lnTo>
                      <a:cubicBezTo>
                        <a:pt x="267" y="0"/>
                        <a:pt x="241" y="12"/>
                        <a:pt x="223" y="33"/>
                      </a:cubicBezTo>
                      <a:cubicBezTo>
                        <a:pt x="205" y="53"/>
                        <a:pt x="196" y="81"/>
                        <a:pt x="200" y="108"/>
                      </a:cubicBezTo>
                      <a:cubicBezTo>
                        <a:pt x="202" y="127"/>
                        <a:pt x="204" y="146"/>
                        <a:pt x="206" y="164"/>
                      </a:cubicBezTo>
                      <a:cubicBezTo>
                        <a:pt x="211" y="205"/>
                        <a:pt x="215" y="244"/>
                        <a:pt x="223" y="284"/>
                      </a:cubicBezTo>
                      <a:cubicBezTo>
                        <a:pt x="291" y="650"/>
                        <a:pt x="415" y="923"/>
                        <a:pt x="610" y="1130"/>
                      </a:cubicBezTo>
                      <a:cubicBezTo>
                        <a:pt x="566" y="1174"/>
                        <a:pt x="540" y="1233"/>
                        <a:pt x="537" y="1301"/>
                      </a:cubicBezTo>
                      <a:cubicBezTo>
                        <a:pt x="535" y="1360"/>
                        <a:pt x="562" y="1424"/>
                        <a:pt x="612" y="1476"/>
                      </a:cubicBezTo>
                      <a:cubicBezTo>
                        <a:pt x="653" y="1518"/>
                        <a:pt x="703" y="1548"/>
                        <a:pt x="754" y="1560"/>
                      </a:cubicBezTo>
                      <a:lnTo>
                        <a:pt x="577" y="3409"/>
                      </a:lnTo>
                      <a:cubicBezTo>
                        <a:pt x="554" y="3410"/>
                        <a:pt x="529" y="3413"/>
                        <a:pt x="505" y="3420"/>
                      </a:cubicBezTo>
                      <a:cubicBezTo>
                        <a:pt x="387" y="3452"/>
                        <a:pt x="307" y="3569"/>
                        <a:pt x="322" y="3686"/>
                      </a:cubicBezTo>
                      <a:cubicBezTo>
                        <a:pt x="329" y="3741"/>
                        <a:pt x="355" y="3788"/>
                        <a:pt x="395" y="3823"/>
                      </a:cubicBezTo>
                      <a:cubicBezTo>
                        <a:pt x="305" y="3958"/>
                        <a:pt x="212" y="4101"/>
                        <a:pt x="125" y="4246"/>
                      </a:cubicBezTo>
                      <a:cubicBezTo>
                        <a:pt x="26" y="4412"/>
                        <a:pt x="0" y="4606"/>
                        <a:pt x="51" y="4807"/>
                      </a:cubicBezTo>
                      <a:cubicBezTo>
                        <a:pt x="76" y="4910"/>
                        <a:pt x="117" y="5008"/>
                        <a:pt x="157" y="5102"/>
                      </a:cubicBezTo>
                      <a:cubicBezTo>
                        <a:pt x="169" y="5131"/>
                        <a:pt x="181" y="5159"/>
                        <a:pt x="192" y="5188"/>
                      </a:cubicBezTo>
                      <a:cubicBezTo>
                        <a:pt x="163" y="5217"/>
                        <a:pt x="138" y="5254"/>
                        <a:pt x="119" y="5300"/>
                      </a:cubicBezTo>
                      <a:cubicBezTo>
                        <a:pt x="98" y="5348"/>
                        <a:pt x="86" y="5398"/>
                        <a:pt x="74" y="5446"/>
                      </a:cubicBezTo>
                      <a:cubicBezTo>
                        <a:pt x="69" y="5467"/>
                        <a:pt x="64" y="5488"/>
                        <a:pt x="58" y="5510"/>
                      </a:cubicBezTo>
                      <a:cubicBezTo>
                        <a:pt x="50" y="5539"/>
                        <a:pt x="56" y="5570"/>
                        <a:pt x="73" y="5593"/>
                      </a:cubicBezTo>
                      <a:cubicBezTo>
                        <a:pt x="92" y="5617"/>
                        <a:pt x="120" y="5631"/>
                        <a:pt x="150" y="5631"/>
                      </a:cubicBezTo>
                      <a:lnTo>
                        <a:pt x="3233" y="5631"/>
                      </a:lnTo>
                      <a:cubicBezTo>
                        <a:pt x="3263" y="5631"/>
                        <a:pt x="3291" y="5617"/>
                        <a:pt x="3309" y="5593"/>
                      </a:cubicBezTo>
                      <a:cubicBezTo>
                        <a:pt x="3327" y="5570"/>
                        <a:pt x="3333" y="5539"/>
                        <a:pt x="3325" y="5511"/>
                      </a:cubicBezTo>
                      <a:cubicBezTo>
                        <a:pt x="3320" y="5490"/>
                        <a:pt x="3315" y="5471"/>
                        <a:pt x="3311" y="5453"/>
                      </a:cubicBezTo>
                      <a:cubicBezTo>
                        <a:pt x="3300" y="5411"/>
                        <a:pt x="3290" y="5371"/>
                        <a:pt x="3275" y="5331"/>
                      </a:cubicBezTo>
                      <a:cubicBezTo>
                        <a:pt x="3260" y="5289"/>
                        <a:pt x="3236" y="5236"/>
                        <a:pt x="3193" y="5193"/>
                      </a:cubicBezTo>
                      <a:cubicBezTo>
                        <a:pt x="3391" y="4843"/>
                        <a:pt x="3414" y="4519"/>
                        <a:pt x="3263" y="4206"/>
                      </a:cubicBezTo>
                      <a:close/>
                      <a:moveTo>
                        <a:pt x="729" y="1309"/>
                      </a:moveTo>
                      <a:cubicBezTo>
                        <a:pt x="730" y="1265"/>
                        <a:pt x="762" y="1250"/>
                        <a:pt x="789" y="1245"/>
                      </a:cubicBezTo>
                      <a:cubicBezTo>
                        <a:pt x="826" y="1238"/>
                        <a:pt x="854" y="1208"/>
                        <a:pt x="862" y="1171"/>
                      </a:cubicBezTo>
                      <a:cubicBezTo>
                        <a:pt x="870" y="1134"/>
                        <a:pt x="854" y="1094"/>
                        <a:pt x="823" y="1071"/>
                      </a:cubicBezTo>
                      <a:cubicBezTo>
                        <a:pt x="608" y="881"/>
                        <a:pt x="481" y="628"/>
                        <a:pt x="411" y="249"/>
                      </a:cubicBezTo>
                      <a:cubicBezTo>
                        <a:pt x="407" y="230"/>
                        <a:pt x="405" y="211"/>
                        <a:pt x="402" y="192"/>
                      </a:cubicBezTo>
                      <a:lnTo>
                        <a:pt x="878" y="192"/>
                      </a:lnTo>
                      <a:lnTo>
                        <a:pt x="842" y="593"/>
                      </a:lnTo>
                      <a:cubicBezTo>
                        <a:pt x="840" y="620"/>
                        <a:pt x="849" y="646"/>
                        <a:pt x="867" y="666"/>
                      </a:cubicBezTo>
                      <a:cubicBezTo>
                        <a:pt x="885" y="686"/>
                        <a:pt x="910" y="697"/>
                        <a:pt x="937" y="697"/>
                      </a:cubicBezTo>
                      <a:lnTo>
                        <a:pt x="1430" y="697"/>
                      </a:lnTo>
                      <a:cubicBezTo>
                        <a:pt x="1456" y="697"/>
                        <a:pt x="1482" y="686"/>
                        <a:pt x="1500" y="666"/>
                      </a:cubicBezTo>
                      <a:cubicBezTo>
                        <a:pt x="1518" y="646"/>
                        <a:pt x="1527" y="620"/>
                        <a:pt x="1525" y="593"/>
                      </a:cubicBezTo>
                      <a:lnTo>
                        <a:pt x="1489" y="191"/>
                      </a:lnTo>
                      <a:lnTo>
                        <a:pt x="1893" y="191"/>
                      </a:lnTo>
                      <a:lnTo>
                        <a:pt x="1857" y="594"/>
                      </a:lnTo>
                      <a:cubicBezTo>
                        <a:pt x="1854" y="620"/>
                        <a:pt x="1863" y="647"/>
                        <a:pt x="1881" y="667"/>
                      </a:cubicBezTo>
                      <a:cubicBezTo>
                        <a:pt x="1899" y="686"/>
                        <a:pt x="1925" y="698"/>
                        <a:pt x="1952" y="698"/>
                      </a:cubicBezTo>
                      <a:lnTo>
                        <a:pt x="2444" y="698"/>
                      </a:lnTo>
                      <a:cubicBezTo>
                        <a:pt x="2471" y="698"/>
                        <a:pt x="2497" y="686"/>
                        <a:pt x="2515" y="667"/>
                      </a:cubicBezTo>
                      <a:cubicBezTo>
                        <a:pt x="2533" y="647"/>
                        <a:pt x="2542" y="620"/>
                        <a:pt x="2539" y="593"/>
                      </a:cubicBezTo>
                      <a:lnTo>
                        <a:pt x="2503" y="191"/>
                      </a:lnTo>
                      <a:lnTo>
                        <a:pt x="2976" y="191"/>
                      </a:lnTo>
                      <a:cubicBezTo>
                        <a:pt x="2965" y="253"/>
                        <a:pt x="2954" y="314"/>
                        <a:pt x="2943" y="374"/>
                      </a:cubicBezTo>
                      <a:cubicBezTo>
                        <a:pt x="2894" y="633"/>
                        <a:pt x="2765" y="862"/>
                        <a:pt x="2549" y="1073"/>
                      </a:cubicBezTo>
                      <a:cubicBezTo>
                        <a:pt x="2547" y="1075"/>
                        <a:pt x="2545" y="1077"/>
                        <a:pt x="2543" y="1078"/>
                      </a:cubicBezTo>
                      <a:cubicBezTo>
                        <a:pt x="2515" y="1104"/>
                        <a:pt x="2504" y="1144"/>
                        <a:pt x="2516" y="1180"/>
                      </a:cubicBezTo>
                      <a:cubicBezTo>
                        <a:pt x="2529" y="1216"/>
                        <a:pt x="2561" y="1241"/>
                        <a:pt x="2599" y="1244"/>
                      </a:cubicBezTo>
                      <a:cubicBezTo>
                        <a:pt x="2616" y="1246"/>
                        <a:pt x="2624" y="1248"/>
                        <a:pt x="2628" y="1250"/>
                      </a:cubicBezTo>
                      <a:cubicBezTo>
                        <a:pt x="2664" y="1265"/>
                        <a:pt x="2670" y="1286"/>
                        <a:pt x="2669" y="1309"/>
                      </a:cubicBezTo>
                      <a:cubicBezTo>
                        <a:pt x="2664" y="1328"/>
                        <a:pt x="2618" y="1369"/>
                        <a:pt x="2583" y="1373"/>
                      </a:cubicBezTo>
                      <a:lnTo>
                        <a:pt x="2530" y="1373"/>
                      </a:lnTo>
                      <a:cubicBezTo>
                        <a:pt x="2503" y="1374"/>
                        <a:pt x="2478" y="1385"/>
                        <a:pt x="2460" y="1405"/>
                      </a:cubicBezTo>
                      <a:cubicBezTo>
                        <a:pt x="2442" y="1425"/>
                        <a:pt x="2433" y="1451"/>
                        <a:pt x="2435" y="1478"/>
                      </a:cubicBezTo>
                      <a:lnTo>
                        <a:pt x="2618" y="3385"/>
                      </a:lnTo>
                      <a:lnTo>
                        <a:pt x="772" y="3385"/>
                      </a:lnTo>
                      <a:lnTo>
                        <a:pt x="954" y="1482"/>
                      </a:lnTo>
                      <a:cubicBezTo>
                        <a:pt x="957" y="1455"/>
                        <a:pt x="948" y="1428"/>
                        <a:pt x="930" y="1408"/>
                      </a:cubicBezTo>
                      <a:cubicBezTo>
                        <a:pt x="911" y="1388"/>
                        <a:pt x="886" y="1377"/>
                        <a:pt x="859" y="1377"/>
                      </a:cubicBezTo>
                      <a:lnTo>
                        <a:pt x="811" y="1377"/>
                      </a:lnTo>
                      <a:cubicBezTo>
                        <a:pt x="775" y="1377"/>
                        <a:pt x="730" y="1328"/>
                        <a:pt x="729" y="1309"/>
                      </a:cubicBezTo>
                      <a:close/>
                      <a:moveTo>
                        <a:pt x="2968" y="5236"/>
                      </a:moveTo>
                      <a:cubicBezTo>
                        <a:pt x="2973" y="5270"/>
                        <a:pt x="2997" y="5298"/>
                        <a:pt x="3029" y="5310"/>
                      </a:cubicBezTo>
                      <a:cubicBezTo>
                        <a:pt x="3048" y="5317"/>
                        <a:pt x="3071" y="5330"/>
                        <a:pt x="3096" y="5398"/>
                      </a:cubicBezTo>
                      <a:cubicBezTo>
                        <a:pt x="3101" y="5411"/>
                        <a:pt x="3106" y="5425"/>
                        <a:pt x="3110" y="5440"/>
                      </a:cubicBezTo>
                      <a:lnTo>
                        <a:pt x="273" y="5440"/>
                      </a:lnTo>
                      <a:cubicBezTo>
                        <a:pt x="279" y="5417"/>
                        <a:pt x="286" y="5396"/>
                        <a:pt x="294" y="5376"/>
                      </a:cubicBezTo>
                      <a:cubicBezTo>
                        <a:pt x="315" y="5327"/>
                        <a:pt x="337" y="5313"/>
                        <a:pt x="353" y="5306"/>
                      </a:cubicBezTo>
                      <a:cubicBezTo>
                        <a:pt x="382" y="5294"/>
                        <a:pt x="402" y="5266"/>
                        <a:pt x="409" y="5235"/>
                      </a:cubicBezTo>
                      <a:cubicBezTo>
                        <a:pt x="415" y="5204"/>
                        <a:pt x="404" y="5170"/>
                        <a:pt x="382" y="5147"/>
                      </a:cubicBezTo>
                      <a:cubicBezTo>
                        <a:pt x="366" y="5108"/>
                        <a:pt x="350" y="5068"/>
                        <a:pt x="333" y="5028"/>
                      </a:cubicBezTo>
                      <a:cubicBezTo>
                        <a:pt x="295" y="4937"/>
                        <a:pt x="259" y="4850"/>
                        <a:pt x="236" y="4761"/>
                      </a:cubicBezTo>
                      <a:cubicBezTo>
                        <a:pt x="199" y="4610"/>
                        <a:pt x="217" y="4466"/>
                        <a:pt x="290" y="4345"/>
                      </a:cubicBezTo>
                      <a:cubicBezTo>
                        <a:pt x="394" y="4170"/>
                        <a:pt x="508" y="3998"/>
                        <a:pt x="616" y="3837"/>
                      </a:cubicBezTo>
                      <a:cubicBezTo>
                        <a:pt x="634" y="3810"/>
                        <a:pt x="637" y="3775"/>
                        <a:pt x="624" y="3745"/>
                      </a:cubicBezTo>
                      <a:cubicBezTo>
                        <a:pt x="610" y="3715"/>
                        <a:pt x="582" y="3694"/>
                        <a:pt x="550" y="3689"/>
                      </a:cubicBezTo>
                      <a:cubicBezTo>
                        <a:pt x="536" y="3687"/>
                        <a:pt x="514" y="3681"/>
                        <a:pt x="511" y="3662"/>
                      </a:cubicBezTo>
                      <a:cubicBezTo>
                        <a:pt x="509" y="3642"/>
                        <a:pt x="528" y="3612"/>
                        <a:pt x="555" y="3605"/>
                      </a:cubicBezTo>
                      <a:cubicBezTo>
                        <a:pt x="574" y="3599"/>
                        <a:pt x="600" y="3599"/>
                        <a:pt x="620" y="3599"/>
                      </a:cubicBezTo>
                      <a:lnTo>
                        <a:pt x="1397" y="3598"/>
                      </a:lnTo>
                      <a:cubicBezTo>
                        <a:pt x="1859" y="3598"/>
                        <a:pt x="2321" y="3599"/>
                        <a:pt x="2784" y="3599"/>
                      </a:cubicBezTo>
                      <a:cubicBezTo>
                        <a:pt x="2808" y="3599"/>
                        <a:pt x="2839" y="3600"/>
                        <a:pt x="2864" y="3607"/>
                      </a:cubicBezTo>
                      <a:cubicBezTo>
                        <a:pt x="2890" y="3614"/>
                        <a:pt x="2906" y="3645"/>
                        <a:pt x="2905" y="3655"/>
                      </a:cubicBezTo>
                      <a:cubicBezTo>
                        <a:pt x="2901" y="3675"/>
                        <a:pt x="2883" y="3683"/>
                        <a:pt x="2875" y="3686"/>
                      </a:cubicBezTo>
                      <a:cubicBezTo>
                        <a:pt x="2845" y="3697"/>
                        <a:pt x="2822" y="3722"/>
                        <a:pt x="2815" y="3753"/>
                      </a:cubicBezTo>
                      <a:cubicBezTo>
                        <a:pt x="2807" y="3784"/>
                        <a:pt x="2816" y="3817"/>
                        <a:pt x="2837" y="3841"/>
                      </a:cubicBezTo>
                      <a:cubicBezTo>
                        <a:pt x="2839" y="3842"/>
                        <a:pt x="2840" y="3844"/>
                        <a:pt x="2843" y="3848"/>
                      </a:cubicBezTo>
                      <a:cubicBezTo>
                        <a:pt x="2874" y="3904"/>
                        <a:pt x="2906" y="3959"/>
                        <a:pt x="2939" y="4014"/>
                      </a:cubicBezTo>
                      <a:cubicBezTo>
                        <a:pt x="2994" y="4108"/>
                        <a:pt x="3046" y="4196"/>
                        <a:pt x="3091" y="4289"/>
                      </a:cubicBezTo>
                      <a:cubicBezTo>
                        <a:pt x="3221" y="4559"/>
                        <a:pt x="3191" y="4833"/>
                        <a:pt x="2997" y="5150"/>
                      </a:cubicBezTo>
                      <a:cubicBezTo>
                        <a:pt x="2973" y="5171"/>
                        <a:pt x="2962" y="5204"/>
                        <a:pt x="2968" y="5236"/>
                      </a:cubicBezTo>
                      <a:close/>
                      <a:moveTo>
                        <a:pt x="887" y="3204"/>
                      </a:moveTo>
                      <a:lnTo>
                        <a:pt x="998" y="1660"/>
                      </a:lnTo>
                      <a:cubicBezTo>
                        <a:pt x="1002" y="1608"/>
                        <a:pt x="1048" y="1568"/>
                        <a:pt x="1101" y="1572"/>
                      </a:cubicBezTo>
                      <a:cubicBezTo>
                        <a:pt x="1153" y="1576"/>
                        <a:pt x="1193" y="1621"/>
                        <a:pt x="1189" y="1674"/>
                      </a:cubicBezTo>
                      <a:lnTo>
                        <a:pt x="1078" y="3217"/>
                      </a:lnTo>
                      <a:cubicBezTo>
                        <a:pt x="1074" y="3268"/>
                        <a:pt x="1032" y="3306"/>
                        <a:pt x="982" y="3306"/>
                      </a:cubicBezTo>
                      <a:cubicBezTo>
                        <a:pt x="980" y="3306"/>
                        <a:pt x="978" y="3306"/>
                        <a:pt x="975" y="3306"/>
                      </a:cubicBezTo>
                      <a:cubicBezTo>
                        <a:pt x="923" y="3302"/>
                        <a:pt x="883" y="3256"/>
                        <a:pt x="887" y="3204"/>
                      </a:cubicBezTo>
                      <a:close/>
                      <a:moveTo>
                        <a:pt x="722" y="5031"/>
                      </a:moveTo>
                      <a:cubicBezTo>
                        <a:pt x="755" y="5073"/>
                        <a:pt x="749" y="5133"/>
                        <a:pt x="707" y="5166"/>
                      </a:cubicBezTo>
                      <a:cubicBezTo>
                        <a:pt x="690" y="5180"/>
                        <a:pt x="669" y="5186"/>
                        <a:pt x="648" y="5186"/>
                      </a:cubicBezTo>
                      <a:cubicBezTo>
                        <a:pt x="620" y="5186"/>
                        <a:pt x="592" y="5174"/>
                        <a:pt x="573" y="5150"/>
                      </a:cubicBezTo>
                      <a:cubicBezTo>
                        <a:pt x="86" y="4540"/>
                        <a:pt x="577" y="4060"/>
                        <a:pt x="582" y="4055"/>
                      </a:cubicBezTo>
                      <a:cubicBezTo>
                        <a:pt x="620" y="4019"/>
                        <a:pt x="680" y="4020"/>
                        <a:pt x="717" y="4058"/>
                      </a:cubicBezTo>
                      <a:cubicBezTo>
                        <a:pt x="753" y="4097"/>
                        <a:pt x="752" y="4157"/>
                        <a:pt x="714" y="4193"/>
                      </a:cubicBezTo>
                      <a:cubicBezTo>
                        <a:pt x="697" y="4209"/>
                        <a:pt x="347" y="4560"/>
                        <a:pt x="722" y="50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600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6" name="Group 84">
              <a:extLst>
                <a:ext uri="{FF2B5EF4-FFF2-40B4-BE49-F238E27FC236}">
                  <a16:creationId xmlns:a16="http://schemas.microsoft.com/office/drawing/2014/main" id="{BB987779-701B-7AD0-05D2-DF46B148CB9F}"/>
                </a:ext>
              </a:extLst>
            </p:cNvPr>
            <p:cNvGrpSpPr/>
            <p:nvPr/>
          </p:nvGrpSpPr>
          <p:grpSpPr>
            <a:xfrm>
              <a:off x="2912561" y="4061380"/>
              <a:ext cx="4167515" cy="2072720"/>
              <a:chOff x="4880008" y="3715456"/>
              <a:chExt cx="4167515" cy="2072720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3CD782EB-DA37-0144-6DDB-D302C69EBA8A}"/>
                  </a:ext>
                </a:extLst>
              </p:cNvPr>
              <p:cNvGrpSpPr/>
              <p:nvPr/>
            </p:nvGrpSpPr>
            <p:grpSpPr>
              <a:xfrm>
                <a:off x="4880008" y="3715456"/>
                <a:ext cx="4167515" cy="2072720"/>
                <a:chOff x="337954" y="10609083"/>
                <a:chExt cx="4167515" cy="2072720"/>
              </a:xfrm>
            </p:grpSpPr>
            <p:sp>
              <p:nvSpPr>
                <p:cNvPr id="79" name="Text3">
                  <a:extLst>
                    <a:ext uri="{FF2B5EF4-FFF2-40B4-BE49-F238E27FC236}">
                      <a16:creationId xmlns:a16="http://schemas.microsoft.com/office/drawing/2014/main" id="{5784A379-9589-5307-8357-E71C67F727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3972" y="11018888"/>
                  <a:ext cx="3601497" cy="1662915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lnSpc>
                      <a:spcPct val="150000"/>
                    </a:lnSpc>
                    <a:defRPr sz="1200" kern="120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强制刷新组策略以立即生效，使用“gpupdate /force”。</a:t>
                  </a:r>
                  <a:endParaRPr lang="en-US" dirty="0"/>
                </a:p>
              </p:txBody>
            </p:sp>
            <p:sp>
              <p:nvSpPr>
                <p:cNvPr id="80" name="Bullet3">
                  <a:extLst>
                    <a:ext uri="{FF2B5EF4-FFF2-40B4-BE49-F238E27FC236}">
                      <a16:creationId xmlns:a16="http://schemas.microsoft.com/office/drawing/2014/main" id="{8E7C2BB1-4AF8-E2CD-4CD8-502228BFCA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3972" y="10609083"/>
                  <a:ext cx="3601496" cy="409803"/>
                </a:xfrm>
                <a:prstGeom prst="plaque">
                  <a:avLst>
                    <a:gd name="adj" fmla="val 0"/>
                  </a:avLst>
                </a:prstGeom>
                <a:noFill/>
              </p:spPr>
              <p:txBody>
                <a:bodyPr wrap="square" rtlCol="0" anchor="ctr" anchorCtr="0">
                  <a:norm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lnSpc>
                      <a:spcPct val="150000"/>
                    </a:lnSpc>
                    <a:defRPr sz="1200" kern="120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更新组策略</a:t>
                  </a:r>
                  <a:endParaRPr lang="en-US" dirty="0"/>
                </a:p>
              </p:txBody>
            </p:sp>
            <p:sp>
              <p:nvSpPr>
                <p:cNvPr id="81" name="IconBackground3">
                  <a:extLst>
                    <a:ext uri="{FF2B5EF4-FFF2-40B4-BE49-F238E27FC236}">
                      <a16:creationId xmlns:a16="http://schemas.microsoft.com/office/drawing/2014/main" id="{C88055CC-F16B-DC54-9573-1D733F429B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7954" y="1073697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ctr" defTabSz="914400" rtl="0" eaLnBrk="1" latinLnBrk="0" hangingPunct="1">
                    <a:defRPr kumimoji="1" sz="1600" b="1" kern="1200">
                      <a:solidFill>
                        <a:srgbClr val="000000"/>
                      </a:solidFill>
                      <a:latin typeface="+mn-lt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>
                    <a:sym typeface="+mn-lt"/>
                  </a:endParaRPr>
                </a:p>
              </p:txBody>
            </p:sp>
          </p:grpSp>
          <p:sp>
            <p:nvSpPr>
              <p:cNvPr id="78" name="Icon3">
                <a:extLst>
                  <a:ext uri="{FF2B5EF4-FFF2-40B4-BE49-F238E27FC236}">
                    <a16:creationId xmlns:a16="http://schemas.microsoft.com/office/drawing/2014/main" id="{3197110B-60E7-02B4-6857-DE9D06E021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69794" y="3970510"/>
                <a:ext cx="160429" cy="285665"/>
              </a:xfrm>
              <a:custGeom>
                <a:avLst/>
                <a:gdLst>
                  <a:gd name="T0" fmla="*/ 3831 w 4008"/>
                  <a:gd name="T1" fmla="*/ 5659 h 7148"/>
                  <a:gd name="T2" fmla="*/ 3352 w 4008"/>
                  <a:gd name="T3" fmla="*/ 5659 h 7148"/>
                  <a:gd name="T4" fmla="*/ 2890 w 4008"/>
                  <a:gd name="T5" fmla="*/ 2889 h 7148"/>
                  <a:gd name="T6" fmla="*/ 3064 w 4008"/>
                  <a:gd name="T7" fmla="*/ 2700 h 7148"/>
                  <a:gd name="T8" fmla="*/ 3012 w 4008"/>
                  <a:gd name="T9" fmla="*/ 2570 h 7148"/>
                  <a:gd name="T10" fmla="*/ 3475 w 4008"/>
                  <a:gd name="T11" fmla="*/ 1491 h 7148"/>
                  <a:gd name="T12" fmla="*/ 1983 w 4008"/>
                  <a:gd name="T13" fmla="*/ 0 h 7148"/>
                  <a:gd name="T14" fmla="*/ 492 w 4008"/>
                  <a:gd name="T15" fmla="*/ 1491 h 7148"/>
                  <a:gd name="T16" fmla="*/ 949 w 4008"/>
                  <a:gd name="T17" fmla="*/ 2565 h 7148"/>
                  <a:gd name="T18" fmla="*/ 893 w 4008"/>
                  <a:gd name="T19" fmla="*/ 2700 h 7148"/>
                  <a:gd name="T20" fmla="*/ 1056 w 4008"/>
                  <a:gd name="T21" fmla="*/ 2888 h 7148"/>
                  <a:gd name="T22" fmla="*/ 645 w 4008"/>
                  <a:gd name="T23" fmla="*/ 5659 h 7148"/>
                  <a:gd name="T24" fmla="*/ 178 w 4008"/>
                  <a:gd name="T25" fmla="*/ 5659 h 7148"/>
                  <a:gd name="T26" fmla="*/ 0 w 4008"/>
                  <a:gd name="T27" fmla="*/ 5836 h 7148"/>
                  <a:gd name="T28" fmla="*/ 178 w 4008"/>
                  <a:gd name="T29" fmla="*/ 6014 h 7148"/>
                  <a:gd name="T30" fmla="*/ 178 w 4008"/>
                  <a:gd name="T31" fmla="*/ 6014 h 7148"/>
                  <a:gd name="T32" fmla="*/ 178 w 4008"/>
                  <a:gd name="T33" fmla="*/ 7057 h 7148"/>
                  <a:gd name="T34" fmla="*/ 269 w 4008"/>
                  <a:gd name="T35" fmla="*/ 7148 h 7148"/>
                  <a:gd name="T36" fmla="*/ 3739 w 4008"/>
                  <a:gd name="T37" fmla="*/ 7148 h 7148"/>
                  <a:gd name="T38" fmla="*/ 3830 w 4008"/>
                  <a:gd name="T39" fmla="*/ 7057 h 7148"/>
                  <a:gd name="T40" fmla="*/ 3830 w 4008"/>
                  <a:gd name="T41" fmla="*/ 6014 h 7148"/>
                  <a:gd name="T42" fmla="*/ 3831 w 4008"/>
                  <a:gd name="T43" fmla="*/ 6014 h 7148"/>
                  <a:gd name="T44" fmla="*/ 4008 w 4008"/>
                  <a:gd name="T45" fmla="*/ 5836 h 7148"/>
                  <a:gd name="T46" fmla="*/ 3831 w 4008"/>
                  <a:gd name="T47" fmla="*/ 5659 h 7148"/>
                  <a:gd name="T48" fmla="*/ 893 w 4008"/>
                  <a:gd name="T49" fmla="*/ 1663 h 7148"/>
                  <a:gd name="T50" fmla="*/ 878 w 4008"/>
                  <a:gd name="T51" fmla="*/ 1664 h 7148"/>
                  <a:gd name="T52" fmla="*/ 788 w 4008"/>
                  <a:gd name="T53" fmla="*/ 1588 h 7148"/>
                  <a:gd name="T54" fmla="*/ 1624 w 4008"/>
                  <a:gd name="T55" fmla="*/ 368 h 7148"/>
                  <a:gd name="T56" fmla="*/ 1740 w 4008"/>
                  <a:gd name="T57" fmla="*/ 424 h 7148"/>
                  <a:gd name="T58" fmla="*/ 1684 w 4008"/>
                  <a:gd name="T59" fmla="*/ 540 h 7148"/>
                  <a:gd name="T60" fmla="*/ 968 w 4008"/>
                  <a:gd name="T61" fmla="*/ 1558 h 7148"/>
                  <a:gd name="T62" fmla="*/ 893 w 4008"/>
                  <a:gd name="T63" fmla="*/ 1663 h 7148"/>
                  <a:gd name="T64" fmla="*/ 1039 w 4008"/>
                  <a:gd name="T65" fmla="*/ 5350 h 7148"/>
                  <a:gd name="T66" fmla="*/ 1381 w 4008"/>
                  <a:gd name="T67" fmla="*/ 3318 h 7148"/>
                  <a:gd name="T68" fmla="*/ 1513 w 4008"/>
                  <a:gd name="T69" fmla="*/ 3225 h 7148"/>
                  <a:gd name="T70" fmla="*/ 1606 w 4008"/>
                  <a:gd name="T71" fmla="*/ 3356 h 7148"/>
                  <a:gd name="T72" fmla="*/ 1264 w 4008"/>
                  <a:gd name="T73" fmla="*/ 5388 h 7148"/>
                  <a:gd name="T74" fmla="*/ 1151 w 4008"/>
                  <a:gd name="T75" fmla="*/ 5483 h 7148"/>
                  <a:gd name="T76" fmla="*/ 1132 w 4008"/>
                  <a:gd name="T77" fmla="*/ 5481 h 7148"/>
                  <a:gd name="T78" fmla="*/ 1039 w 4008"/>
                  <a:gd name="T79" fmla="*/ 5350 h 7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8" h="7148">
                    <a:moveTo>
                      <a:pt x="3831" y="5659"/>
                    </a:moveTo>
                    <a:lnTo>
                      <a:pt x="3352" y="5659"/>
                    </a:lnTo>
                    <a:lnTo>
                      <a:pt x="2890" y="2889"/>
                    </a:lnTo>
                    <a:cubicBezTo>
                      <a:pt x="2987" y="2880"/>
                      <a:pt x="3064" y="2799"/>
                      <a:pt x="3064" y="2700"/>
                    </a:cubicBezTo>
                    <a:cubicBezTo>
                      <a:pt x="3064" y="2650"/>
                      <a:pt x="3044" y="2604"/>
                      <a:pt x="3012" y="2570"/>
                    </a:cubicBezTo>
                    <a:cubicBezTo>
                      <a:pt x="3305" y="2291"/>
                      <a:pt x="3475" y="1903"/>
                      <a:pt x="3475" y="1491"/>
                    </a:cubicBezTo>
                    <a:cubicBezTo>
                      <a:pt x="3475" y="669"/>
                      <a:pt x="2806" y="0"/>
                      <a:pt x="1983" y="0"/>
                    </a:cubicBezTo>
                    <a:cubicBezTo>
                      <a:pt x="1161" y="0"/>
                      <a:pt x="492" y="669"/>
                      <a:pt x="492" y="1491"/>
                    </a:cubicBezTo>
                    <a:cubicBezTo>
                      <a:pt x="492" y="1899"/>
                      <a:pt x="659" y="2286"/>
                      <a:pt x="949" y="2565"/>
                    </a:cubicBezTo>
                    <a:cubicBezTo>
                      <a:pt x="914" y="2599"/>
                      <a:pt x="893" y="2647"/>
                      <a:pt x="893" y="2700"/>
                    </a:cubicBezTo>
                    <a:cubicBezTo>
                      <a:pt x="893" y="2796"/>
                      <a:pt x="964" y="2875"/>
                      <a:pt x="1056" y="2888"/>
                    </a:cubicBezTo>
                    <a:lnTo>
                      <a:pt x="645" y="5659"/>
                    </a:lnTo>
                    <a:lnTo>
                      <a:pt x="178" y="5659"/>
                    </a:lnTo>
                    <a:cubicBezTo>
                      <a:pt x="80" y="5659"/>
                      <a:pt x="0" y="5738"/>
                      <a:pt x="0" y="5836"/>
                    </a:cubicBezTo>
                    <a:cubicBezTo>
                      <a:pt x="0" y="5934"/>
                      <a:pt x="80" y="6014"/>
                      <a:pt x="178" y="6014"/>
                    </a:cubicBezTo>
                    <a:lnTo>
                      <a:pt x="178" y="6014"/>
                    </a:lnTo>
                    <a:lnTo>
                      <a:pt x="178" y="7057"/>
                    </a:lnTo>
                    <a:cubicBezTo>
                      <a:pt x="178" y="7107"/>
                      <a:pt x="219" y="7148"/>
                      <a:pt x="269" y="7148"/>
                    </a:cubicBezTo>
                    <a:lnTo>
                      <a:pt x="3739" y="7148"/>
                    </a:lnTo>
                    <a:cubicBezTo>
                      <a:pt x="3789" y="7148"/>
                      <a:pt x="3830" y="7108"/>
                      <a:pt x="3830" y="7057"/>
                    </a:cubicBezTo>
                    <a:lnTo>
                      <a:pt x="3830" y="6014"/>
                    </a:lnTo>
                    <a:lnTo>
                      <a:pt x="3831" y="6014"/>
                    </a:lnTo>
                    <a:cubicBezTo>
                      <a:pt x="3929" y="6014"/>
                      <a:pt x="4008" y="5934"/>
                      <a:pt x="4008" y="5836"/>
                    </a:cubicBezTo>
                    <a:cubicBezTo>
                      <a:pt x="4008" y="5738"/>
                      <a:pt x="3929" y="5659"/>
                      <a:pt x="3831" y="5659"/>
                    </a:cubicBezTo>
                    <a:close/>
                    <a:moveTo>
                      <a:pt x="893" y="1663"/>
                    </a:moveTo>
                    <a:cubicBezTo>
                      <a:pt x="888" y="1664"/>
                      <a:pt x="883" y="1664"/>
                      <a:pt x="878" y="1664"/>
                    </a:cubicBezTo>
                    <a:cubicBezTo>
                      <a:pt x="834" y="1664"/>
                      <a:pt x="795" y="1632"/>
                      <a:pt x="788" y="1588"/>
                    </a:cubicBezTo>
                    <a:cubicBezTo>
                      <a:pt x="787" y="1579"/>
                      <a:pt x="654" y="709"/>
                      <a:pt x="1624" y="368"/>
                    </a:cubicBezTo>
                    <a:cubicBezTo>
                      <a:pt x="1671" y="351"/>
                      <a:pt x="1724" y="376"/>
                      <a:pt x="1740" y="424"/>
                    </a:cubicBezTo>
                    <a:cubicBezTo>
                      <a:pt x="1757" y="471"/>
                      <a:pt x="1732" y="523"/>
                      <a:pt x="1684" y="540"/>
                    </a:cubicBezTo>
                    <a:cubicBezTo>
                      <a:pt x="857" y="831"/>
                      <a:pt x="963" y="1528"/>
                      <a:pt x="968" y="1558"/>
                    </a:cubicBezTo>
                    <a:cubicBezTo>
                      <a:pt x="976" y="1607"/>
                      <a:pt x="943" y="1654"/>
                      <a:pt x="893" y="1663"/>
                    </a:cubicBezTo>
                    <a:close/>
                    <a:moveTo>
                      <a:pt x="1039" y="5350"/>
                    </a:moveTo>
                    <a:lnTo>
                      <a:pt x="1381" y="3318"/>
                    </a:lnTo>
                    <a:cubicBezTo>
                      <a:pt x="1392" y="3256"/>
                      <a:pt x="1450" y="3214"/>
                      <a:pt x="1513" y="3225"/>
                    </a:cubicBezTo>
                    <a:cubicBezTo>
                      <a:pt x="1575" y="3235"/>
                      <a:pt x="1617" y="3294"/>
                      <a:pt x="1606" y="3356"/>
                    </a:cubicBezTo>
                    <a:lnTo>
                      <a:pt x="1264" y="5388"/>
                    </a:lnTo>
                    <a:cubicBezTo>
                      <a:pt x="1255" y="5444"/>
                      <a:pt x="1206" y="5483"/>
                      <a:pt x="1151" y="5483"/>
                    </a:cubicBezTo>
                    <a:cubicBezTo>
                      <a:pt x="1145" y="5483"/>
                      <a:pt x="1139" y="5483"/>
                      <a:pt x="1132" y="5481"/>
                    </a:cubicBezTo>
                    <a:cubicBezTo>
                      <a:pt x="1070" y="5471"/>
                      <a:pt x="1028" y="5412"/>
                      <a:pt x="1039" y="5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286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应用组策略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1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73188" y="1122912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4553" y="1908778"/>
            <a:ext cx="7170420" cy="2931201"/>
            <a:chOff x="4037" y="2948"/>
            <a:chExt cx="11292" cy="4122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376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实际案例分析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250"/>
              <a:ext cx="11084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通过实际案例掌握用户，组和组策略的应用技巧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8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159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案例背景</a:t>
            </a:r>
            <a:endParaRPr lang="zh-CN" altLang="en-US" dirty="0"/>
          </a:p>
        </p:txBody>
      </p:sp>
      <p:grpSp>
        <p:nvGrpSpPr>
          <p:cNvPr id="4" name="5dd4b203-4cbf-4787-82b6-4f258421dc50.source.3.zh-Hans.pptx">
            <a:extLst>
              <a:ext uri="{FF2B5EF4-FFF2-40B4-BE49-F238E27FC236}">
                <a16:creationId xmlns:a16="http://schemas.microsoft.com/office/drawing/2014/main" id="{66B6A158-20B5-A747-BE1A-C876BE85C0A2}"/>
              </a:ext>
            </a:extLst>
          </p:cNvPr>
          <p:cNvGrpSpPr/>
          <p:nvPr/>
        </p:nvGrpSpPr>
        <p:grpSpPr>
          <a:xfrm>
            <a:off x="231747" y="878908"/>
            <a:ext cx="10858500" cy="5003800"/>
            <a:chOff x="660400" y="1130300"/>
            <a:chExt cx="10858500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3943A835-9FE7-0FAD-C397-EC81A3A12205}"/>
                </a:ext>
              </a:extLst>
            </p:cNvPr>
            <p:cNvSpPr txBox="1"/>
            <p:nvPr/>
          </p:nvSpPr>
          <p:spPr>
            <a:xfrm>
              <a:off x="660400" y="2806700"/>
              <a:ext cx="2463800" cy="165100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描述一个典型的企业网络环境及其安全需求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DDB8520-4B4D-B593-BF41-B037EC00B225}"/>
                </a:ext>
              </a:extLst>
            </p:cNvPr>
            <p:cNvGrpSpPr/>
            <p:nvPr/>
          </p:nvGrpSpPr>
          <p:grpSpPr>
            <a:xfrm>
              <a:off x="3466595" y="1130300"/>
              <a:ext cx="8052305" cy="775390"/>
              <a:chOff x="3466595" y="1130300"/>
              <a:chExt cx="8052305" cy="775390"/>
            </a:xfrm>
          </p:grpSpPr>
          <p:cxnSp>
            <p:nvCxnSpPr>
              <p:cNvPr id="15" name="Shape1">
                <a:extLst>
                  <a:ext uri="{FF2B5EF4-FFF2-40B4-BE49-F238E27FC236}">
                    <a16:creationId xmlns:a16="http://schemas.microsoft.com/office/drawing/2014/main" id="{6284C649-9ECB-A792-7822-6EE165ED4E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242601" y="1517995"/>
                <a:ext cx="447987" cy="0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Bullet1">
                <a:extLst>
                  <a:ext uri="{FF2B5EF4-FFF2-40B4-BE49-F238E27FC236}">
                    <a16:creationId xmlns:a16="http://schemas.microsoft.com/office/drawing/2014/main" id="{87169C27-039E-7087-0130-C34F764B41D1}"/>
                  </a:ext>
                </a:extLst>
              </p:cNvPr>
              <p:cNvSpPr txBox="1"/>
              <p:nvPr/>
            </p:nvSpPr>
            <p:spPr>
              <a:xfrm>
                <a:off x="3505201" y="1130300"/>
                <a:ext cx="2197099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企业概况</a:t>
                </a:r>
                <a:endParaRPr lang="en-US" dirty="0"/>
              </a:p>
            </p:txBody>
          </p:sp>
          <p:sp>
            <p:nvSpPr>
              <p:cNvPr id="17" name="Text1">
                <a:extLst>
                  <a:ext uri="{FF2B5EF4-FFF2-40B4-BE49-F238E27FC236}">
                    <a16:creationId xmlns:a16="http://schemas.microsoft.com/office/drawing/2014/main" id="{EB727E9F-3A47-7A9B-9B54-B282BC9AB069}"/>
                  </a:ext>
                </a:extLst>
              </p:cNvPr>
              <p:cNvSpPr txBox="1"/>
              <p:nvPr/>
            </p:nvSpPr>
            <p:spPr>
              <a:xfrm>
                <a:off x="5702299" y="1130300"/>
                <a:ext cx="5816601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公司规模、业务类型及现有IT基础设施介绍。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0331EEA-6980-A1CE-E447-B2F2925E2497}"/>
                </a:ext>
              </a:extLst>
            </p:cNvPr>
            <p:cNvGrpSpPr/>
            <p:nvPr/>
          </p:nvGrpSpPr>
          <p:grpSpPr>
            <a:xfrm>
              <a:off x="3466595" y="3244505"/>
              <a:ext cx="8052305" cy="775390"/>
              <a:chOff x="3466595" y="1975982"/>
              <a:chExt cx="8052305" cy="775390"/>
            </a:xfrm>
          </p:grpSpPr>
          <p:cxnSp>
            <p:nvCxnSpPr>
              <p:cNvPr id="12" name="Shape2">
                <a:extLst>
                  <a:ext uri="{FF2B5EF4-FFF2-40B4-BE49-F238E27FC236}">
                    <a16:creationId xmlns:a16="http://schemas.microsoft.com/office/drawing/2014/main" id="{85233466-4FFA-A245-1D1F-240549A61F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242601" y="2363677"/>
                <a:ext cx="447987" cy="0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Bullet2">
                <a:extLst>
                  <a:ext uri="{FF2B5EF4-FFF2-40B4-BE49-F238E27FC236}">
                    <a16:creationId xmlns:a16="http://schemas.microsoft.com/office/drawing/2014/main" id="{A2E92CB7-5EC2-3325-E2BA-8947BE44ED9D}"/>
                  </a:ext>
                </a:extLst>
              </p:cNvPr>
              <p:cNvSpPr txBox="1"/>
              <p:nvPr/>
            </p:nvSpPr>
            <p:spPr>
              <a:xfrm>
                <a:off x="3505201" y="1975982"/>
                <a:ext cx="2197099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安全需求</a:t>
                </a:r>
                <a:endParaRPr lang="en-US" dirty="0"/>
              </a:p>
            </p:txBody>
          </p:sp>
          <p:sp>
            <p:nvSpPr>
              <p:cNvPr id="14" name="Text2">
                <a:extLst>
                  <a:ext uri="{FF2B5EF4-FFF2-40B4-BE49-F238E27FC236}">
                    <a16:creationId xmlns:a16="http://schemas.microsoft.com/office/drawing/2014/main" id="{291E4E95-D497-D4D8-F74D-48F237748392}"/>
                  </a:ext>
                </a:extLst>
              </p:cNvPr>
              <p:cNvSpPr txBox="1"/>
              <p:nvPr/>
            </p:nvSpPr>
            <p:spPr>
              <a:xfrm>
                <a:off x="5702299" y="1975982"/>
                <a:ext cx="5816601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明确公司对用户管理、权限控制和安全策略的需求。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61FDC49-1A2E-250C-7410-E64101B7BC50}"/>
                </a:ext>
              </a:extLst>
            </p:cNvPr>
            <p:cNvGrpSpPr/>
            <p:nvPr/>
          </p:nvGrpSpPr>
          <p:grpSpPr>
            <a:xfrm>
              <a:off x="3466594" y="5358710"/>
              <a:ext cx="8052306" cy="775390"/>
              <a:chOff x="3466594" y="2821664"/>
              <a:chExt cx="8052306" cy="775390"/>
            </a:xfrm>
          </p:grpSpPr>
          <p:cxnSp>
            <p:nvCxnSpPr>
              <p:cNvPr id="9" name="Shape3">
                <a:extLst>
                  <a:ext uri="{FF2B5EF4-FFF2-40B4-BE49-F238E27FC236}">
                    <a16:creationId xmlns:a16="http://schemas.microsoft.com/office/drawing/2014/main" id="{C732BDD9-5409-7F27-88B0-F4E111E61D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242601" y="3209359"/>
                <a:ext cx="447987" cy="0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Bullet3">
                <a:extLst>
                  <a:ext uri="{FF2B5EF4-FFF2-40B4-BE49-F238E27FC236}">
                    <a16:creationId xmlns:a16="http://schemas.microsoft.com/office/drawing/2014/main" id="{957C8F31-7F6D-4751-8840-F63C72DF67EA}"/>
                  </a:ext>
                </a:extLst>
              </p:cNvPr>
              <p:cNvSpPr txBox="1"/>
              <p:nvPr/>
            </p:nvSpPr>
            <p:spPr>
              <a:xfrm>
                <a:off x="3466594" y="2821664"/>
                <a:ext cx="2197099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解决方案</a:t>
                </a:r>
                <a:endParaRPr lang="en-US" dirty="0"/>
              </a:p>
            </p:txBody>
          </p:sp>
          <p:sp>
            <p:nvSpPr>
              <p:cNvPr id="11" name="Text3">
                <a:extLst>
                  <a:ext uri="{FF2B5EF4-FFF2-40B4-BE49-F238E27FC236}">
                    <a16:creationId xmlns:a16="http://schemas.microsoft.com/office/drawing/2014/main" id="{57090094-F16B-B8E6-511A-8B17DC92BCF1}"/>
                  </a:ext>
                </a:extLst>
              </p:cNvPr>
              <p:cNvSpPr txBox="1"/>
              <p:nvPr/>
            </p:nvSpPr>
            <p:spPr>
              <a:xfrm>
                <a:off x="5702299" y="2821664"/>
                <a:ext cx="5816601" cy="7753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提出基于Win2003 Server的用户、组和组策略解决方案。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4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03200" y="1158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案例实施</a:t>
            </a:r>
            <a:endParaRPr lang="zh-CN" altLang="en-US" dirty="0"/>
          </a:p>
        </p:txBody>
      </p:sp>
      <p:grpSp>
        <p:nvGrpSpPr>
          <p:cNvPr id="4" name="5ae019ec-886a-4389-b3c2-6971e2f7276f.source.3.zh-Hans.pptx">
            <a:extLst>
              <a:ext uri="{FF2B5EF4-FFF2-40B4-BE49-F238E27FC236}">
                <a16:creationId xmlns:a16="http://schemas.microsoft.com/office/drawing/2014/main" id="{B8D84FE6-C397-383E-D72D-FEFEC09AC126}"/>
              </a:ext>
            </a:extLst>
          </p:cNvPr>
          <p:cNvGrpSpPr/>
          <p:nvPr/>
        </p:nvGrpSpPr>
        <p:grpSpPr>
          <a:xfrm>
            <a:off x="203200" y="1011710"/>
            <a:ext cx="8724900" cy="5156199"/>
            <a:chOff x="660399" y="1130300"/>
            <a:chExt cx="10858501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F951C95B-25C1-F27A-0F57-F85DE9AE9CCE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3340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实施过程中的具体步骤和遇到的问题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8DCD2E1-45F7-85A7-8D3B-8BF017FF38BF}"/>
                </a:ext>
              </a:extLst>
            </p:cNvPr>
            <p:cNvGrpSpPr/>
            <p:nvPr/>
          </p:nvGrpSpPr>
          <p:grpSpPr>
            <a:xfrm>
              <a:off x="660400" y="1765300"/>
              <a:ext cx="5307725" cy="2067055"/>
              <a:chOff x="852226" y="2265073"/>
              <a:chExt cx="5120193" cy="1778792"/>
            </a:xfrm>
          </p:grpSpPr>
          <p:sp>
            <p:nvSpPr>
              <p:cNvPr id="15" name="ComponentBackground1">
                <a:extLst>
                  <a:ext uri="{FF2B5EF4-FFF2-40B4-BE49-F238E27FC236}">
                    <a16:creationId xmlns:a16="http://schemas.microsoft.com/office/drawing/2014/main" id="{3F01E236-7337-3EC1-CA97-D9AA4F758C73}"/>
                  </a:ext>
                </a:extLst>
              </p:cNvPr>
              <p:cNvSpPr/>
              <p:nvPr/>
            </p:nvSpPr>
            <p:spPr>
              <a:xfrm>
                <a:off x="852226" y="2265073"/>
                <a:ext cx="5120193" cy="1778792"/>
              </a:xfrm>
              <a:prstGeom prst="rect">
                <a:avLst/>
              </a:prstGeom>
              <a:solidFill>
                <a:schemeClr val="dk1">
                  <a:lumMod val="100000"/>
                  <a:alpha val="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Text1">
                <a:extLst>
                  <a:ext uri="{FF2B5EF4-FFF2-40B4-BE49-F238E27FC236}">
                    <a16:creationId xmlns:a16="http://schemas.microsoft.com/office/drawing/2014/main" id="{B030BB14-681A-91A7-38DC-7D7D5A5EEE79}"/>
                  </a:ext>
                </a:extLst>
              </p:cNvPr>
              <p:cNvSpPr/>
              <p:nvPr/>
            </p:nvSpPr>
            <p:spPr bwMode="auto">
              <a:xfrm>
                <a:off x="937140" y="2733053"/>
                <a:ext cx="4949519" cy="1234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创建必要的用户和组账户，分配初始权限。</a:t>
                </a:r>
                <a:endParaRPr lang="en-US" dirty="0"/>
              </a:p>
            </p:txBody>
          </p:sp>
          <p:sp>
            <p:nvSpPr>
              <p:cNvPr id="17" name="Bullet1">
                <a:extLst>
                  <a:ext uri="{FF2B5EF4-FFF2-40B4-BE49-F238E27FC236}">
                    <a16:creationId xmlns:a16="http://schemas.microsoft.com/office/drawing/2014/main" id="{FCB36904-38DA-E6CC-A30E-5BCF9403C900}"/>
                  </a:ext>
                </a:extLst>
              </p:cNvPr>
              <p:cNvSpPr txBox="1"/>
              <p:nvPr/>
            </p:nvSpPr>
            <p:spPr bwMode="auto">
              <a:xfrm>
                <a:off x="937140" y="2328025"/>
                <a:ext cx="4949519" cy="405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用户和组的创建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EE6735E-ECA1-1DC8-4BB4-1987C1978AFA}"/>
                </a:ext>
              </a:extLst>
            </p:cNvPr>
            <p:cNvGrpSpPr/>
            <p:nvPr/>
          </p:nvGrpSpPr>
          <p:grpSpPr>
            <a:xfrm>
              <a:off x="6211175" y="1765300"/>
              <a:ext cx="5307725" cy="2067055"/>
              <a:chOff x="6206881" y="2265073"/>
              <a:chExt cx="5120193" cy="1778792"/>
            </a:xfrm>
          </p:grpSpPr>
          <p:sp>
            <p:nvSpPr>
              <p:cNvPr id="12" name="ComponentBackground2">
                <a:extLst>
                  <a:ext uri="{FF2B5EF4-FFF2-40B4-BE49-F238E27FC236}">
                    <a16:creationId xmlns:a16="http://schemas.microsoft.com/office/drawing/2014/main" id="{8FB57CE5-B3B4-8F07-3F25-B91EA16303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6881" y="2265073"/>
                <a:ext cx="5120193" cy="1778792"/>
              </a:xfrm>
              <a:prstGeom prst="rect">
                <a:avLst/>
              </a:prstGeom>
              <a:solidFill>
                <a:schemeClr val="dk1">
                  <a:lumMod val="100000"/>
                  <a:alpha val="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Text2">
                <a:extLst>
                  <a:ext uri="{FF2B5EF4-FFF2-40B4-BE49-F238E27FC236}">
                    <a16:creationId xmlns:a16="http://schemas.microsoft.com/office/drawing/2014/main" id="{679B6D6C-0CE1-44FD-43BF-E85248D72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796" y="2733053"/>
                <a:ext cx="4949519" cy="1234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配置密码策略、账户锁定策略和审核策略。</a:t>
                </a:r>
                <a:endParaRPr lang="en-US" dirty="0"/>
              </a:p>
            </p:txBody>
          </p:sp>
          <p:sp>
            <p:nvSpPr>
              <p:cNvPr id="14" name="Bullet2">
                <a:extLst>
                  <a:ext uri="{FF2B5EF4-FFF2-40B4-BE49-F238E27FC236}">
                    <a16:creationId xmlns:a16="http://schemas.microsoft.com/office/drawing/2014/main" id="{FAD2C42A-E3E1-A697-2AAF-7163CB52FDF9}"/>
                  </a:ext>
                </a:extLst>
              </p:cNvPr>
              <p:cNvSpPr txBox="1"/>
              <p:nvPr/>
            </p:nvSpPr>
            <p:spPr bwMode="auto">
              <a:xfrm>
                <a:off x="6291796" y="2328025"/>
                <a:ext cx="4949519" cy="405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组策略的配置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C448924-FDFC-B983-7DA2-8588A19A8C52}"/>
                </a:ext>
              </a:extLst>
            </p:cNvPr>
            <p:cNvGrpSpPr/>
            <p:nvPr/>
          </p:nvGrpSpPr>
          <p:grpSpPr>
            <a:xfrm>
              <a:off x="660399" y="4067046"/>
              <a:ext cx="10858500" cy="2067054"/>
              <a:chOff x="852225" y="4277763"/>
              <a:chExt cx="10474849" cy="1778791"/>
            </a:xfrm>
          </p:grpSpPr>
          <p:sp>
            <p:nvSpPr>
              <p:cNvPr id="9" name="ComponentBackground3">
                <a:extLst>
                  <a:ext uri="{FF2B5EF4-FFF2-40B4-BE49-F238E27FC236}">
                    <a16:creationId xmlns:a16="http://schemas.microsoft.com/office/drawing/2014/main" id="{690A9747-9786-80AB-595F-F7A4A28E20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2225" y="4277763"/>
                <a:ext cx="10474849" cy="1778791"/>
              </a:xfrm>
              <a:prstGeom prst="rect">
                <a:avLst/>
              </a:prstGeom>
              <a:solidFill>
                <a:schemeClr val="dk1">
                  <a:lumMod val="100000"/>
                  <a:alpha val="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Text3">
                <a:extLst>
                  <a:ext uri="{FF2B5EF4-FFF2-40B4-BE49-F238E27FC236}">
                    <a16:creationId xmlns:a16="http://schemas.microsoft.com/office/drawing/2014/main" id="{19446DCB-B4B1-1469-715C-15677EDA5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40" y="4745744"/>
                <a:ext cx="10304176" cy="1234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对实施结果进行评估，确保满足安全需求。</a:t>
                </a:r>
                <a:endParaRPr lang="en-US" dirty="0"/>
              </a:p>
            </p:txBody>
          </p:sp>
          <p:sp>
            <p:nvSpPr>
              <p:cNvPr id="11" name="Bullet3">
                <a:extLst>
                  <a:ext uri="{FF2B5EF4-FFF2-40B4-BE49-F238E27FC236}">
                    <a16:creationId xmlns:a16="http://schemas.microsoft.com/office/drawing/2014/main" id="{C0591B61-74B1-F3D2-DA13-1815FD241CA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37140" y="4340715"/>
                <a:ext cx="10304176" cy="405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效果评估</a:t>
                </a:r>
                <a:endParaRPr lang="en-US" dirty="0"/>
              </a:p>
            </p:txBody>
          </p:sp>
        </p:grpSp>
      </p:grp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97" y="4042188"/>
            <a:ext cx="4335531" cy="212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6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654d7e2-c360-402a-b941-65567bb33b4d.source.4.zh-Hans.pptx">
            <a:extLst>
              <a:ext uri="{FF2B5EF4-FFF2-40B4-BE49-F238E27FC236}">
                <a16:creationId xmlns:a16="http://schemas.microsoft.com/office/drawing/2014/main" id="{4FFC5B3F-BBF7-3517-99D2-D6C989250687}"/>
              </a:ext>
            </a:extLst>
          </p:cNvPr>
          <p:cNvGrpSpPr/>
          <p:nvPr/>
        </p:nvGrpSpPr>
        <p:grpSpPr>
          <a:xfrm>
            <a:off x="159358" y="901874"/>
            <a:ext cx="8759173" cy="5035463"/>
            <a:chOff x="660400" y="1028700"/>
            <a:chExt cx="10858500" cy="49043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A14946C-B768-48FC-7897-E542201E21EA}"/>
                </a:ext>
              </a:extLst>
            </p:cNvPr>
            <p:cNvGrpSpPr/>
            <p:nvPr/>
          </p:nvGrpSpPr>
          <p:grpSpPr>
            <a:xfrm>
              <a:off x="5281613" y="1815944"/>
              <a:ext cx="6237287" cy="4117096"/>
              <a:chOff x="5281613" y="2019144"/>
              <a:chExt cx="6237287" cy="4117096"/>
            </a:xfrm>
          </p:grpSpPr>
          <p:cxnSp>
            <p:nvCxnSpPr>
              <p:cNvPr id="8" name="1">
                <a:extLst>
                  <a:ext uri="{FF2B5EF4-FFF2-40B4-BE49-F238E27FC236}">
                    <a16:creationId xmlns:a16="http://schemas.microsoft.com/office/drawing/2014/main" id="{E393B7EA-4470-9B02-0D7B-5E49B2D21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022" y="6136240"/>
                <a:ext cx="617487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318D8CA-997E-5B13-AD49-DB754286384D}"/>
                  </a:ext>
                </a:extLst>
              </p:cNvPr>
              <p:cNvGrpSpPr/>
              <p:nvPr/>
            </p:nvGrpSpPr>
            <p:grpSpPr>
              <a:xfrm>
                <a:off x="5281613" y="2019144"/>
                <a:ext cx="6237287" cy="1029228"/>
                <a:chOff x="5281613" y="2019144"/>
                <a:chExt cx="6237287" cy="1029228"/>
              </a:xfrm>
            </p:grpSpPr>
            <p:cxnSp>
              <p:nvCxnSpPr>
                <p:cNvPr id="22" name="Shape1">
                  <a:extLst>
                    <a:ext uri="{FF2B5EF4-FFF2-40B4-BE49-F238E27FC236}">
                      <a16:creationId xmlns:a16="http://schemas.microsoft.com/office/drawing/2014/main" id="{86EF73D0-396D-B567-C1BE-8A99B30F2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4022" y="2019144"/>
                  <a:ext cx="6174878" cy="0"/>
                </a:xfrm>
                <a:prstGeom prst="line">
                  <a:avLst/>
                </a:prstGeom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Number1">
                  <a:extLst>
                    <a:ext uri="{FF2B5EF4-FFF2-40B4-BE49-F238E27FC236}">
                      <a16:creationId xmlns:a16="http://schemas.microsoft.com/office/drawing/2014/main" id="{E77E5543-D58C-5498-AFAA-4E5BD17EBE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81613" y="2381506"/>
                  <a:ext cx="814387" cy="6668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rmAutofit/>
                </a:bodyPr>
                <a:lstStyle/>
                <a:p>
                  <a:r>
                    <a:rPr lang="en-US" altLang="zh-CN" sz="2800" b="1" i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</a:t>
                  </a:r>
                  <a:endParaRPr lang="zh-CN" altLang="en-US" sz="2800" b="1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Bullet1">
                  <a:extLst>
                    <a:ext uri="{FF2B5EF4-FFF2-40B4-BE49-F238E27FC236}">
                      <a16:creationId xmlns:a16="http://schemas.microsoft.com/office/drawing/2014/main" id="{23194B80-8505-EAFB-D5D1-25AA4C97CB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6000" y="2381506"/>
                  <a:ext cx="5422900" cy="666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Win2003 Server系统安全概述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0A832DA-B6B0-E5B2-7495-B7A7D60CEBCF}"/>
                  </a:ext>
                </a:extLst>
              </p:cNvPr>
              <p:cNvGrpSpPr/>
              <p:nvPr/>
            </p:nvGrpSpPr>
            <p:grpSpPr>
              <a:xfrm>
                <a:off x="5281613" y="3045520"/>
                <a:ext cx="6237287" cy="1027344"/>
                <a:chOff x="5281613" y="3045520"/>
                <a:chExt cx="6237287" cy="1027344"/>
              </a:xfrm>
            </p:grpSpPr>
            <p:cxnSp>
              <p:nvCxnSpPr>
                <p:cNvPr id="19" name="Shape2">
                  <a:extLst>
                    <a:ext uri="{FF2B5EF4-FFF2-40B4-BE49-F238E27FC236}">
                      <a16:creationId xmlns:a16="http://schemas.microsoft.com/office/drawing/2014/main" id="{A17C99FB-2C23-56B7-3032-E268E13F6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4022" y="3045520"/>
                  <a:ext cx="6174878" cy="0"/>
                </a:xfrm>
                <a:prstGeom prst="line">
                  <a:avLst/>
                </a:prstGeom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Number2">
                  <a:extLst>
                    <a:ext uri="{FF2B5EF4-FFF2-40B4-BE49-F238E27FC236}">
                      <a16:creationId xmlns:a16="http://schemas.microsoft.com/office/drawing/2014/main" id="{A8130DCE-8AC9-8902-31C0-7DF43E942D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81613" y="3405998"/>
                  <a:ext cx="814387" cy="6668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rmAutofit/>
                </a:bodyPr>
                <a:lstStyle/>
                <a:p>
                  <a:r>
                    <a:rPr lang="en-US" altLang="zh-CN" sz="2800" b="1" i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</a:t>
                  </a:r>
                  <a:endParaRPr lang="zh-CN" altLang="en-US" sz="2800" b="1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Bullet2">
                  <a:extLst>
                    <a:ext uri="{FF2B5EF4-FFF2-40B4-BE49-F238E27FC236}">
                      <a16:creationId xmlns:a16="http://schemas.microsoft.com/office/drawing/2014/main" id="{84704BAC-2FEE-517F-0FBB-E4719DA2EF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6000" y="3405998"/>
                  <a:ext cx="5422900" cy="666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用户和组的设置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DB5975D-157F-C3B0-DB0E-BF7F5852502B}"/>
                  </a:ext>
                </a:extLst>
              </p:cNvPr>
              <p:cNvGrpSpPr/>
              <p:nvPr/>
            </p:nvGrpSpPr>
            <p:grpSpPr>
              <a:xfrm>
                <a:off x="5281613" y="4077271"/>
                <a:ext cx="6237287" cy="1027344"/>
                <a:chOff x="5281613" y="4077271"/>
                <a:chExt cx="6237287" cy="1027344"/>
              </a:xfrm>
            </p:grpSpPr>
            <p:cxnSp>
              <p:nvCxnSpPr>
                <p:cNvPr id="16" name="Shape3">
                  <a:extLst>
                    <a:ext uri="{FF2B5EF4-FFF2-40B4-BE49-F238E27FC236}">
                      <a16:creationId xmlns:a16="http://schemas.microsoft.com/office/drawing/2014/main" id="{33D6802C-E398-DC26-C61D-6E45D616D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4022" y="4077271"/>
                  <a:ext cx="6174878" cy="0"/>
                </a:xfrm>
                <a:prstGeom prst="line">
                  <a:avLst/>
                </a:prstGeom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Number3">
                  <a:extLst>
                    <a:ext uri="{FF2B5EF4-FFF2-40B4-BE49-F238E27FC236}">
                      <a16:creationId xmlns:a16="http://schemas.microsoft.com/office/drawing/2014/main" id="{8F6BDD4C-3ACA-53B8-D5DA-C54893232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81613" y="4437749"/>
                  <a:ext cx="814387" cy="6668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rmAutofit/>
                </a:bodyPr>
                <a:lstStyle/>
                <a:p>
                  <a:r>
                    <a:rPr lang="en-US" altLang="zh-CN" sz="2800" b="1" i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3</a:t>
                  </a:r>
                  <a:endParaRPr lang="zh-CN" altLang="en-US" sz="2800" b="1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Bullet3">
                  <a:extLst>
                    <a:ext uri="{FF2B5EF4-FFF2-40B4-BE49-F238E27FC236}">
                      <a16:creationId xmlns:a16="http://schemas.microsoft.com/office/drawing/2014/main" id="{7C317CC1-6855-EC5F-DFD6-5161BFD12B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6000" y="4437749"/>
                  <a:ext cx="5422900" cy="666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组策略的设置与应用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7B12842-5FC5-5A6D-E231-519E67FAF425}"/>
                  </a:ext>
                </a:extLst>
              </p:cNvPr>
              <p:cNvGrpSpPr/>
              <p:nvPr/>
            </p:nvGrpSpPr>
            <p:grpSpPr>
              <a:xfrm>
                <a:off x="5281613" y="5106755"/>
                <a:ext cx="6237287" cy="1027345"/>
                <a:chOff x="5281613" y="5106755"/>
                <a:chExt cx="6237287" cy="1027345"/>
              </a:xfrm>
            </p:grpSpPr>
            <p:cxnSp>
              <p:nvCxnSpPr>
                <p:cNvPr id="13" name="Shape4">
                  <a:extLst>
                    <a:ext uri="{FF2B5EF4-FFF2-40B4-BE49-F238E27FC236}">
                      <a16:creationId xmlns:a16="http://schemas.microsoft.com/office/drawing/2014/main" id="{92FC12E1-3EA6-525B-189B-67F9CD860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4022" y="5106755"/>
                  <a:ext cx="6174878" cy="0"/>
                </a:xfrm>
                <a:prstGeom prst="line">
                  <a:avLst/>
                </a:prstGeom>
                <a:ln w="635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Number4">
                  <a:extLst>
                    <a:ext uri="{FF2B5EF4-FFF2-40B4-BE49-F238E27FC236}">
                      <a16:creationId xmlns:a16="http://schemas.microsoft.com/office/drawing/2014/main" id="{47CE875B-74C1-5232-C6F5-2BBC5E3932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81613" y="5467234"/>
                  <a:ext cx="814387" cy="6668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rmAutofit/>
                </a:bodyPr>
                <a:lstStyle/>
                <a:p>
                  <a:r>
                    <a:rPr lang="en-US" altLang="zh-CN" sz="2800" b="1" i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4</a:t>
                  </a:r>
                  <a:endParaRPr lang="zh-CN" altLang="en-US" sz="2800" b="1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" name="Bullet4">
                  <a:extLst>
                    <a:ext uri="{FF2B5EF4-FFF2-40B4-BE49-F238E27FC236}">
                      <a16:creationId xmlns:a16="http://schemas.microsoft.com/office/drawing/2014/main" id="{A9B5C79E-C3F6-4019-FECC-FDAE7E1449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6000" y="5467234"/>
                  <a:ext cx="5422900" cy="666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实际案例分析</a:t>
                  </a:r>
                  <a:endParaRPr lang="en-US" dirty="0"/>
                </a:p>
              </p:txBody>
            </p:sp>
          </p:grpSp>
        </p:grp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012C48CF-184C-109C-EFB7-9F032B33382B}"/>
                </a:ext>
              </a:extLst>
            </p:cNvPr>
            <p:cNvSpPr txBox="1"/>
            <p:nvPr/>
          </p:nvSpPr>
          <p:spPr>
            <a:xfrm flipH="1">
              <a:off x="660401" y="1028700"/>
              <a:ext cx="4552950" cy="1249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zh-CN" altLang="en-US" sz="5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en-US" dirty="0"/>
            </a:p>
          </p:txBody>
        </p:sp>
        <p:sp>
          <p:nvSpPr>
            <p:cNvPr id="7" name="矩形: 圆角 13">
              <a:extLst>
                <a:ext uri="{FF2B5EF4-FFF2-40B4-BE49-F238E27FC236}">
                  <a16:creationId xmlns:a16="http://schemas.microsoft.com/office/drawing/2014/main" id="{4723D6F1-235C-4480-0630-00957A9C863D}"/>
                </a:ext>
              </a:extLst>
            </p:cNvPr>
            <p:cNvSpPr/>
            <p:nvPr/>
          </p:nvSpPr>
          <p:spPr>
            <a:xfrm>
              <a:off x="660400" y="1145540"/>
              <a:ext cx="847885" cy="45720"/>
            </a:xfrm>
            <a:prstGeom prst="roundRect">
              <a:avLst>
                <a:gd name="adj" fmla="val 314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9359" y="95182"/>
            <a:ext cx="7769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Click to add title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Misc1">
            <a:extLst>
              <a:ext uri="{FF2B5EF4-FFF2-40B4-BE49-F238E27FC236}">
                <a16:creationId xmlns:a16="http://schemas.microsoft.com/office/drawing/2014/main" id="{50B4FC67-9293-C10E-FE84-2AF7515F6D56}"/>
              </a:ext>
            </a:extLst>
          </p:cNvPr>
          <p:cNvSpPr>
            <a:spLocks/>
          </p:cNvSpPr>
          <p:nvPr/>
        </p:nvSpPr>
        <p:spPr>
          <a:xfrm>
            <a:off x="3720230" y="676406"/>
            <a:ext cx="5273458" cy="5461347"/>
          </a:xfrm>
          <a:prstGeom prst="round2DiagRect">
            <a:avLst>
              <a:gd name="adj1" fmla="val 0"/>
              <a:gd name="adj2" fmla="val 0"/>
            </a:avLst>
          </a:prstGeom>
          <a:blipFill dpi="0" rotWithShape="1">
            <a:blip r:embed="rId3">
              <a:alphaModFix amt="35000"/>
            </a:blip>
            <a:srcRect/>
            <a:stretch>
              <a:fillRect l="-21609" r="-21609"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78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案例总结</a:t>
            </a:r>
            <a:endParaRPr lang="zh-CN" alt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335E862-D96B-8C71-0387-7B3A783577AE}"/>
              </a:ext>
            </a:extLst>
          </p:cNvPr>
          <p:cNvSpPr txBox="1"/>
          <p:nvPr/>
        </p:nvSpPr>
        <p:spPr>
          <a:xfrm>
            <a:off x="85522" y="1028699"/>
            <a:ext cx="3046263" cy="3322430"/>
          </a:xfrm>
          <a:prstGeom prst="rect">
            <a:avLst/>
          </a:prstGeom>
          <a:noFill/>
        </p:spPr>
        <p:txBody>
          <a:bodyPr vert="horz" wrap="square" rtlCol="0" anchor="t">
            <a:normAutofit/>
          </a:bodyPr>
          <a:lstStyle/>
          <a:p>
            <a:r>
              <a:rPr lang="zh-CN" altLang="en-US" sz="2400" b="1" dirty="0"/>
              <a:t>总结案例实施的经验教训和改进建议</a:t>
            </a:r>
            <a:endParaRPr lang="en-US" dirty="0"/>
          </a:p>
        </p:txBody>
      </p:sp>
      <p:sp>
        <p:nvSpPr>
          <p:cNvPr id="6" name="矩形: 圆角 17">
            <a:extLst>
              <a:ext uri="{FF2B5EF4-FFF2-40B4-BE49-F238E27FC236}">
                <a16:creationId xmlns:a16="http://schemas.microsoft.com/office/drawing/2014/main" id="{BF16B591-A1B5-687C-6D76-2B624F47CB57}"/>
              </a:ext>
            </a:extLst>
          </p:cNvPr>
          <p:cNvSpPr/>
          <p:nvPr/>
        </p:nvSpPr>
        <p:spPr>
          <a:xfrm>
            <a:off x="3131787" y="676406"/>
            <a:ext cx="5516046" cy="5220929"/>
          </a:xfrm>
          <a:prstGeom prst="roundRect">
            <a:avLst>
              <a:gd name="adj" fmla="val 6338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Bullet1">
            <a:extLst>
              <a:ext uri="{FF2B5EF4-FFF2-40B4-BE49-F238E27FC236}">
                <a16:creationId xmlns:a16="http://schemas.microsoft.com/office/drawing/2014/main" id="{5349001D-C477-92B8-0A08-28C6BB1FDAB8}"/>
              </a:ext>
            </a:extLst>
          </p:cNvPr>
          <p:cNvSpPr>
            <a:spLocks/>
          </p:cNvSpPr>
          <p:nvPr/>
        </p:nvSpPr>
        <p:spPr>
          <a:xfrm>
            <a:off x="3708147" y="1017618"/>
            <a:ext cx="6141830" cy="390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成功经验</a:t>
            </a:r>
            <a:endParaRPr kumimoji="1" 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F19BFF0A-5F01-F73E-1295-708CECB5E89A}"/>
              </a:ext>
            </a:extLst>
          </p:cNvPr>
          <p:cNvSpPr/>
          <p:nvPr/>
        </p:nvSpPr>
        <p:spPr>
          <a:xfrm>
            <a:off x="3720230" y="1552729"/>
            <a:ext cx="6141828" cy="117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分享成功实施的关键因素和最佳实践。</a:t>
            </a:r>
            <a:endParaRPr kumimoji="1" lang="en-US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Bullet2">
            <a:extLst>
              <a:ext uri="{FF2B5EF4-FFF2-40B4-BE49-F238E27FC236}">
                <a16:creationId xmlns:a16="http://schemas.microsoft.com/office/drawing/2014/main" id="{FF60E2E7-4562-1AE9-9E19-2A168219FD40}"/>
              </a:ext>
            </a:extLst>
          </p:cNvPr>
          <p:cNvSpPr>
            <a:spLocks/>
          </p:cNvSpPr>
          <p:nvPr/>
        </p:nvSpPr>
        <p:spPr>
          <a:xfrm>
            <a:off x="3708149" y="2526324"/>
            <a:ext cx="6141830" cy="390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遇到的问题</a:t>
            </a:r>
            <a:endParaRPr kumimoji="1" 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5D545D1A-25E4-F68C-9AF8-70CA05E7FC26}"/>
              </a:ext>
            </a:extLst>
          </p:cNvPr>
          <p:cNvSpPr/>
          <p:nvPr/>
        </p:nvSpPr>
        <p:spPr>
          <a:xfrm>
            <a:off x="3708149" y="2991739"/>
            <a:ext cx="6141828" cy="117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描述实施过程中遇到的主要问题及解决方法。</a:t>
            </a:r>
            <a:endParaRPr kumimoji="1" lang="en-US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Bullet3">
            <a:extLst>
              <a:ext uri="{FF2B5EF4-FFF2-40B4-BE49-F238E27FC236}">
                <a16:creationId xmlns:a16="http://schemas.microsoft.com/office/drawing/2014/main" id="{316C2FCE-D680-15C5-ECDA-0D1A13580F33}"/>
              </a:ext>
            </a:extLst>
          </p:cNvPr>
          <p:cNvSpPr>
            <a:spLocks/>
          </p:cNvSpPr>
          <p:nvPr/>
        </p:nvSpPr>
        <p:spPr>
          <a:xfrm>
            <a:off x="3708149" y="4074858"/>
            <a:ext cx="6141830" cy="390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改进建议</a:t>
            </a:r>
            <a:endParaRPr lang="en-US" dirty="0"/>
          </a:p>
        </p:txBody>
      </p:sp>
      <p:sp>
        <p:nvSpPr>
          <p:cNvPr id="12" name="Text3">
            <a:extLst>
              <a:ext uri="{FF2B5EF4-FFF2-40B4-BE49-F238E27FC236}">
                <a16:creationId xmlns:a16="http://schemas.microsoft.com/office/drawing/2014/main" id="{707F9328-042E-6BE3-5A13-77B56F2B4CFC}"/>
              </a:ext>
            </a:extLst>
          </p:cNvPr>
          <p:cNvSpPr/>
          <p:nvPr/>
        </p:nvSpPr>
        <p:spPr>
          <a:xfrm>
            <a:off x="3720230" y="4540273"/>
            <a:ext cx="6141828" cy="117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提出进一步优化系统安全的建议和措施。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00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73396" y="997651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4761" y="1857116"/>
            <a:ext cx="7170420" cy="2749868"/>
            <a:chOff x="4037" y="2948"/>
            <a:chExt cx="11292" cy="3867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4699"/>
              <a:ext cx="11084" cy="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Win2003 Server</a:t>
              </a:r>
              <a:r>
                <a:rPr lang="zh-CN" altLang="en-US" sz="40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系统安全概述</a:t>
              </a:r>
              <a:endParaRPr lang="zh-CN" altLang="en-US" sz="40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5" y="5880"/>
              <a:ext cx="11084" cy="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理解系统安全的重要性及基本概念</a:t>
              </a:r>
              <a:endParaRPr lang="en-US" altLang="zh-CN" sz="2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3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grpSp>
        <p:nvGrpSpPr>
          <p:cNvPr id="3" name="0f98d4cb-e30b-4737-9f18-a4eee6659281.source.3.zh-Hans.pptx">
            <a:extLst>
              <a:ext uri="{FF2B5EF4-FFF2-40B4-BE49-F238E27FC236}">
                <a16:creationId xmlns:a16="http://schemas.microsoft.com/office/drawing/2014/main" id="{08209B10-0DD1-DD0D-67F2-87A31B70E66E}"/>
              </a:ext>
            </a:extLst>
          </p:cNvPr>
          <p:cNvGrpSpPr/>
          <p:nvPr/>
        </p:nvGrpSpPr>
        <p:grpSpPr>
          <a:xfrm>
            <a:off x="0" y="1098849"/>
            <a:ext cx="9144000" cy="5759150"/>
            <a:chOff x="-12702" y="1143834"/>
            <a:chExt cx="12204702" cy="5714166"/>
          </a:xfrm>
        </p:grpSpPr>
        <p:sp>
          <p:nvSpPr>
            <p:cNvPr id="4" name="矩形 1">
              <a:extLst>
                <a:ext uri="{FF2B5EF4-FFF2-40B4-BE49-F238E27FC236}">
                  <a16:creationId xmlns:a16="http://schemas.microsoft.com/office/drawing/2014/main" id="{408F6EA8-C832-E300-D3AF-DFC78748BADE}"/>
                </a:ext>
              </a:extLst>
            </p:cNvPr>
            <p:cNvSpPr/>
            <p:nvPr/>
          </p:nvSpPr>
          <p:spPr>
            <a:xfrm>
              <a:off x="-12702" y="1962150"/>
              <a:ext cx="12204702" cy="4895850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Title">
              <a:extLst>
                <a:ext uri="{FF2B5EF4-FFF2-40B4-BE49-F238E27FC236}">
                  <a16:creationId xmlns:a16="http://schemas.microsoft.com/office/drawing/2014/main" id="{3185607C-A550-58D2-B410-74A2F5EE7B50}"/>
                </a:ext>
              </a:extLst>
            </p:cNvPr>
            <p:cNvSpPr txBox="1"/>
            <p:nvPr/>
          </p:nvSpPr>
          <p:spPr>
            <a:xfrm>
              <a:off x="161116" y="1143834"/>
              <a:ext cx="10858500" cy="496967"/>
            </a:xfrm>
            <a:prstGeom prst="rect">
              <a:avLst/>
            </a:prstGeom>
            <a:noFill/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系统安全的核心内容及其在企业环境中的作用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3C7E082-5613-C65D-420F-312BB9190EB2}"/>
                </a:ext>
              </a:extLst>
            </p:cNvPr>
            <p:cNvGrpSpPr/>
            <p:nvPr/>
          </p:nvGrpSpPr>
          <p:grpSpPr>
            <a:xfrm>
              <a:off x="660400" y="2116217"/>
              <a:ext cx="10858500" cy="4017883"/>
              <a:chOff x="660399" y="2116217"/>
              <a:chExt cx="8080078" cy="401788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4F91E685-1828-D46A-3924-9CA0E7B7C767}"/>
                  </a:ext>
                </a:extLst>
              </p:cNvPr>
              <p:cNvGrpSpPr/>
              <p:nvPr/>
            </p:nvGrpSpPr>
            <p:grpSpPr>
              <a:xfrm>
                <a:off x="660399" y="2116217"/>
                <a:ext cx="2523235" cy="4017883"/>
                <a:chOff x="2520370" y="2351167"/>
                <a:chExt cx="3450456" cy="4017883"/>
              </a:xfrm>
            </p:grpSpPr>
            <p:sp>
              <p:nvSpPr>
                <p:cNvPr id="18" name="Picture1">
                  <a:extLst>
                    <a:ext uri="{FF2B5EF4-FFF2-40B4-BE49-F238E27FC236}">
                      <a16:creationId xmlns:a16="http://schemas.microsoft.com/office/drawing/2014/main" id="{1ED38955-2A2E-BDC8-33BC-A97AA10FA0F3}"/>
                    </a:ext>
                  </a:extLst>
                </p:cNvPr>
                <p:cNvSpPr/>
                <p:nvPr/>
              </p:nvSpPr>
              <p:spPr>
                <a:xfrm>
                  <a:off x="2520373" y="2351167"/>
                  <a:ext cx="3450453" cy="1682636"/>
                </a:xfrm>
                <a:prstGeom prst="rect">
                  <a:avLst/>
                </a:prstGeom>
                <a:blipFill>
                  <a:blip r:embed="rId3"/>
                  <a:srcRect/>
                  <a:stretch>
                    <a:fillRect t="-8589" b="-858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642CFDE9-E502-F6FE-3B6C-9049F04AE0C6}"/>
                    </a:ext>
                  </a:extLst>
                </p:cNvPr>
                <p:cNvGrpSpPr/>
                <p:nvPr/>
              </p:nvGrpSpPr>
              <p:grpSpPr>
                <a:xfrm>
                  <a:off x="2520370" y="4246083"/>
                  <a:ext cx="3450455" cy="2122967"/>
                  <a:chOff x="2520370" y="4246083"/>
                  <a:chExt cx="3450455" cy="2122967"/>
                </a:xfrm>
              </p:grpSpPr>
              <p:sp>
                <p:nvSpPr>
                  <p:cNvPr id="20" name="Bullet1">
                    <a:extLst>
                      <a:ext uri="{FF2B5EF4-FFF2-40B4-BE49-F238E27FC236}">
                        <a16:creationId xmlns:a16="http://schemas.microsoft.com/office/drawing/2014/main" id="{BF5C983A-A786-C32A-7973-D12CDC91EE0F}"/>
                      </a:ext>
                    </a:extLst>
                  </p:cNvPr>
                  <p:cNvSpPr txBox="1"/>
                  <p:nvPr/>
                </p:nvSpPr>
                <p:spPr>
                  <a:xfrm>
                    <a:off x="2520370" y="4246083"/>
                    <a:ext cx="3450455" cy="6988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  <a:buSzPct val="25000"/>
                    </a:pPr>
                    <a:r>
                      <a:rPr lang="zh-CN" altLang="en-US" b="1" dirty="0">
                        <a:cs typeface="+mn-ea"/>
                        <a:sym typeface="+mn-lt"/>
                      </a:rPr>
                      <a:t>安全目标</a:t>
                    </a:r>
                    <a:endParaRPr lang="en-US" dirty="0"/>
                  </a:p>
                </p:txBody>
              </p:sp>
              <p:sp>
                <p:nvSpPr>
                  <p:cNvPr id="21" name="Text1">
                    <a:extLst>
                      <a:ext uri="{FF2B5EF4-FFF2-40B4-BE49-F238E27FC236}">
                        <a16:creationId xmlns:a16="http://schemas.microsoft.com/office/drawing/2014/main" id="{9E6D4715-FDD4-A082-5E9F-DC3B33768FB0}"/>
                      </a:ext>
                    </a:extLst>
                  </p:cNvPr>
                  <p:cNvSpPr txBox="1"/>
                  <p:nvPr/>
                </p:nvSpPr>
                <p:spPr>
                  <a:xfrm>
                    <a:off x="2520370" y="4944979"/>
                    <a:ext cx="3450455" cy="14240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4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cs typeface="+mn-ea"/>
                        <a:sym typeface="+mn-lt"/>
                      </a:rPr>
                      <a:t>确保数据完整性、保密性和可用性是系统安全的核心目标。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8E31B17-E169-4547-F68E-84A973E22927}"/>
                  </a:ext>
                </a:extLst>
              </p:cNvPr>
              <p:cNvGrpSpPr/>
              <p:nvPr/>
            </p:nvGrpSpPr>
            <p:grpSpPr>
              <a:xfrm>
                <a:off x="3438820" y="2116217"/>
                <a:ext cx="2523235" cy="4017883"/>
                <a:chOff x="5669466" y="2351167"/>
                <a:chExt cx="3450456" cy="4017883"/>
              </a:xfrm>
            </p:grpSpPr>
            <p:sp>
              <p:nvSpPr>
                <p:cNvPr id="14" name="Picture2">
                  <a:extLst>
                    <a:ext uri="{FF2B5EF4-FFF2-40B4-BE49-F238E27FC236}">
                      <a16:creationId xmlns:a16="http://schemas.microsoft.com/office/drawing/2014/main" id="{594D91D6-02D3-C256-0677-F7D37AA61BA5}"/>
                    </a:ext>
                  </a:extLst>
                </p:cNvPr>
                <p:cNvSpPr/>
                <p:nvPr/>
              </p:nvSpPr>
              <p:spPr>
                <a:xfrm>
                  <a:off x="5669469" y="2351167"/>
                  <a:ext cx="3450453" cy="1682636"/>
                </a:xfrm>
                <a:prstGeom prst="rect">
                  <a:avLst/>
                </a:prstGeom>
                <a:blipFill>
                  <a:blip r:embed="rId4"/>
                  <a:srcRect/>
                  <a:stretch>
                    <a:fillRect t="-103796" b="-103796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05421397-0E42-B906-5287-108CD4A5978D}"/>
                    </a:ext>
                  </a:extLst>
                </p:cNvPr>
                <p:cNvGrpSpPr/>
                <p:nvPr/>
              </p:nvGrpSpPr>
              <p:grpSpPr>
                <a:xfrm>
                  <a:off x="5669466" y="4246083"/>
                  <a:ext cx="3450455" cy="2122967"/>
                  <a:chOff x="5669466" y="4246083"/>
                  <a:chExt cx="3450455" cy="2122967"/>
                </a:xfrm>
              </p:grpSpPr>
              <p:sp>
                <p:nvSpPr>
                  <p:cNvPr id="16" name="Bullet2">
                    <a:extLst>
                      <a:ext uri="{FF2B5EF4-FFF2-40B4-BE49-F238E27FC236}">
                        <a16:creationId xmlns:a16="http://schemas.microsoft.com/office/drawing/2014/main" id="{B66ECEC6-CD0E-EA88-53DB-B52A3C331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466" y="4246083"/>
                    <a:ext cx="3450455" cy="6988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  <a:buSzPct val="25000"/>
                    </a:pPr>
                    <a:r>
                      <a:rPr lang="zh-CN" altLang="en-US" b="1" dirty="0">
                        <a:cs typeface="+mn-ea"/>
                        <a:sym typeface="+mn-lt"/>
                      </a:rPr>
                      <a:t>安全威胁</a:t>
                    </a:r>
                    <a:endParaRPr lang="en-US" dirty="0"/>
                  </a:p>
                </p:txBody>
              </p:sp>
              <p:sp>
                <p:nvSpPr>
                  <p:cNvPr id="17" name="Text2">
                    <a:extLst>
                      <a:ext uri="{FF2B5EF4-FFF2-40B4-BE49-F238E27FC236}">
                        <a16:creationId xmlns:a16="http://schemas.microsoft.com/office/drawing/2014/main" id="{4158B829-3E80-2E01-6B82-FC8C01C04FE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466" y="4944979"/>
                    <a:ext cx="3450455" cy="14240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4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cs typeface="+mn-ea"/>
                        <a:sym typeface="+mn-lt"/>
                      </a:rPr>
                      <a:t>描述常见的系统安全威胁，如病毒攻击、非法访问等。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5D994AA-BCD4-EDA3-18F7-BCE2E2090B15}"/>
                  </a:ext>
                </a:extLst>
              </p:cNvPr>
              <p:cNvGrpSpPr/>
              <p:nvPr/>
            </p:nvGrpSpPr>
            <p:grpSpPr>
              <a:xfrm>
                <a:off x="6217242" y="2116217"/>
                <a:ext cx="2523235" cy="4017883"/>
                <a:chOff x="8818562" y="2351167"/>
                <a:chExt cx="3450455" cy="4017883"/>
              </a:xfrm>
            </p:grpSpPr>
            <p:sp>
              <p:nvSpPr>
                <p:cNvPr id="10" name="Picture3">
                  <a:extLst>
                    <a:ext uri="{FF2B5EF4-FFF2-40B4-BE49-F238E27FC236}">
                      <a16:creationId xmlns:a16="http://schemas.microsoft.com/office/drawing/2014/main" id="{BDAAE290-AFEE-1B4B-7498-5A2FB602833A}"/>
                    </a:ext>
                  </a:extLst>
                </p:cNvPr>
                <p:cNvSpPr/>
                <p:nvPr/>
              </p:nvSpPr>
              <p:spPr>
                <a:xfrm>
                  <a:off x="8818565" y="2351167"/>
                  <a:ext cx="3450452" cy="1682636"/>
                </a:xfrm>
                <a:prstGeom prst="rect">
                  <a:avLst/>
                </a:prstGeom>
                <a:blipFill>
                  <a:blip r:embed="rId5"/>
                  <a:srcRect/>
                  <a:stretch>
                    <a:fillRect t="-7462" b="-7462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C8F5DB01-5582-89B6-83CF-4C9733AD7968}"/>
                    </a:ext>
                  </a:extLst>
                </p:cNvPr>
                <p:cNvGrpSpPr/>
                <p:nvPr/>
              </p:nvGrpSpPr>
              <p:grpSpPr>
                <a:xfrm>
                  <a:off x="8818562" y="4246083"/>
                  <a:ext cx="3450455" cy="2122967"/>
                  <a:chOff x="8818562" y="4246083"/>
                  <a:chExt cx="3450455" cy="2122967"/>
                </a:xfrm>
              </p:grpSpPr>
              <p:sp>
                <p:nvSpPr>
                  <p:cNvPr id="12" name="Bullet3">
                    <a:extLst>
                      <a:ext uri="{FF2B5EF4-FFF2-40B4-BE49-F238E27FC236}">
                        <a16:creationId xmlns:a16="http://schemas.microsoft.com/office/drawing/2014/main" id="{6A7287CC-2CD3-226F-9291-9AF83D919165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562" y="4246083"/>
                    <a:ext cx="3450455" cy="6988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  <a:buSzPct val="25000"/>
                    </a:pPr>
                    <a:r>
                      <a:rPr lang="zh-CN" altLang="en-US" b="1" dirty="0">
                        <a:cs typeface="+mn-ea"/>
                        <a:sym typeface="+mn-lt"/>
                      </a:rPr>
                      <a:t>安全机制</a:t>
                    </a:r>
                    <a:endParaRPr lang="en-US" dirty="0"/>
                  </a:p>
                </p:txBody>
              </p:sp>
              <p:sp>
                <p:nvSpPr>
                  <p:cNvPr id="13" name="Text3">
                    <a:extLst>
                      <a:ext uri="{FF2B5EF4-FFF2-40B4-BE49-F238E27FC236}">
                        <a16:creationId xmlns:a16="http://schemas.microsoft.com/office/drawing/2014/main" id="{20ED9AFC-5E5F-FE78-677E-4502ECB261A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564" y="4944979"/>
                    <a:ext cx="3450453" cy="14240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4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cs typeface="+mn-ea"/>
                        <a:sym typeface="+mn-lt"/>
                      </a:rPr>
                      <a:t>系统安全依赖于多种机制，包括身份验证、访问控制等。</a:t>
                    </a:r>
                    <a:endParaRPr lang="en-US" dirty="0"/>
                  </a:p>
                </p:txBody>
              </p:sp>
            </p:grpSp>
          </p:grpSp>
        </p:grpSp>
      </p:grpSp>
      <p:sp>
        <p:nvSpPr>
          <p:cNvPr id="22" name="标题 1"/>
          <p:cNvSpPr txBox="1">
            <a:spLocks/>
          </p:cNvSpPr>
          <p:nvPr/>
        </p:nvSpPr>
        <p:spPr>
          <a:xfrm>
            <a:off x="130228" y="-25650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C000"/>
                </a:solidFill>
              </a:rPr>
              <a:t>系统安全的基本概念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2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140" y="12879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用户和组的概念</a:t>
            </a:r>
            <a:endParaRPr lang="zh-CN" altLang="en-US" dirty="0"/>
          </a:p>
        </p:txBody>
      </p:sp>
      <p:grpSp>
        <p:nvGrpSpPr>
          <p:cNvPr id="4" name="06af0c33-dbc9-47cc-90c0-df37feaca580.source.3.zh-Hans.pptx">
            <a:extLst>
              <a:ext uri="{FF2B5EF4-FFF2-40B4-BE49-F238E27FC236}">
                <a16:creationId xmlns:a16="http://schemas.microsoft.com/office/drawing/2014/main" id="{43F5F78E-8AFD-CBAE-ECF7-9E7E726A2EE1}"/>
              </a:ext>
            </a:extLst>
          </p:cNvPr>
          <p:cNvGrpSpPr/>
          <p:nvPr/>
        </p:nvGrpSpPr>
        <p:grpSpPr>
          <a:xfrm>
            <a:off x="251140" y="1028909"/>
            <a:ext cx="8658964" cy="5280451"/>
            <a:chOff x="660400" y="1388487"/>
            <a:chExt cx="10858501" cy="502721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EFAEE4C-FBBF-59D6-EE9F-D440FF822F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27599" y="1388488"/>
              <a:ext cx="6591302" cy="4745612"/>
              <a:chOff x="5571957" y="1535716"/>
              <a:chExt cx="5946942" cy="446884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EF7DB6B2-90BC-1BFB-4EA2-A3ED1FD2F93C}"/>
                  </a:ext>
                </a:extLst>
              </p:cNvPr>
              <p:cNvGrpSpPr/>
              <p:nvPr/>
            </p:nvGrpSpPr>
            <p:grpSpPr>
              <a:xfrm>
                <a:off x="5571958" y="1535716"/>
                <a:ext cx="4072104" cy="1249531"/>
                <a:chOff x="5571958" y="1172069"/>
                <a:chExt cx="4072104" cy="1249531"/>
              </a:xfrm>
            </p:grpSpPr>
            <p:sp>
              <p:nvSpPr>
                <p:cNvPr id="21" name="Text1">
                  <a:extLst>
                    <a:ext uri="{FF2B5EF4-FFF2-40B4-BE49-F238E27FC236}">
                      <a16:creationId xmlns:a16="http://schemas.microsoft.com/office/drawing/2014/main" id="{A21978E2-2DAF-282D-227B-B8364600F9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548654"/>
                  <a:ext cx="3776076" cy="87294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用户账户是系统识别和验证用户身份的基础。</a:t>
                  </a:r>
                  <a:endPara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Bullet1">
                  <a:extLst>
                    <a:ext uri="{FF2B5EF4-FFF2-40B4-BE49-F238E27FC236}">
                      <a16:creationId xmlns:a16="http://schemas.microsoft.com/office/drawing/2014/main" id="{A5FC3B9E-CB10-D428-B20B-8245F9AFE7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172069"/>
                  <a:ext cx="4072104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Autofit/>
                </a:bodyPr>
                <a:lstStyle/>
                <a:p>
                  <a:r>
                    <a:rPr lang="zh-CN" altLang="en-US" sz="18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用户账户</a:t>
                  </a:r>
                  <a:endParaRPr 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F6D8086-9C32-0847-D915-79B4C1F26F7D}"/>
                  </a:ext>
                </a:extLst>
              </p:cNvPr>
              <p:cNvGrpSpPr/>
              <p:nvPr/>
            </p:nvGrpSpPr>
            <p:grpSpPr>
              <a:xfrm>
                <a:off x="5571957" y="3145371"/>
                <a:ext cx="4072105" cy="1249533"/>
                <a:chOff x="5571957" y="2018897"/>
                <a:chExt cx="4072105" cy="1249533"/>
              </a:xfrm>
            </p:grpSpPr>
            <p:sp>
              <p:nvSpPr>
                <p:cNvPr id="19" name="Text2">
                  <a:extLst>
                    <a:ext uri="{FF2B5EF4-FFF2-40B4-BE49-F238E27FC236}">
                      <a16:creationId xmlns:a16="http://schemas.microsoft.com/office/drawing/2014/main" id="{5B6F3B43-E1D7-0FA9-7BE6-397B6DCFA7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395484"/>
                  <a:ext cx="4072104" cy="87294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组账户用于简化用户管理，提高权限分配效率。</a:t>
                  </a:r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endParaRPr>
                </a:p>
              </p:txBody>
            </p:sp>
            <p:sp>
              <p:nvSpPr>
                <p:cNvPr id="20" name="Bullet2">
                  <a:extLst>
                    <a:ext uri="{FF2B5EF4-FFF2-40B4-BE49-F238E27FC236}">
                      <a16:creationId xmlns:a16="http://schemas.microsoft.com/office/drawing/2014/main" id="{D27496CB-7F33-C9BF-C3D7-258D728CF7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7" y="2018897"/>
                  <a:ext cx="3776076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Autofit/>
                </a:bodyPr>
                <a:lstStyle/>
                <a:p>
                  <a:r>
                    <a:rPr lang="zh-CN" altLang="en-US" sz="18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组账户</a:t>
                  </a:r>
                  <a:endParaRPr 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BEF3743D-1734-AA64-85DC-B8D885604889}"/>
                  </a:ext>
                </a:extLst>
              </p:cNvPr>
              <p:cNvGrpSpPr/>
              <p:nvPr/>
            </p:nvGrpSpPr>
            <p:grpSpPr>
              <a:xfrm>
                <a:off x="5571958" y="4755029"/>
                <a:ext cx="4244786" cy="1249531"/>
                <a:chOff x="5571958" y="2865729"/>
                <a:chExt cx="4244786" cy="1249531"/>
              </a:xfrm>
            </p:grpSpPr>
            <p:sp>
              <p:nvSpPr>
                <p:cNvPr id="17" name="Text3">
                  <a:extLst>
                    <a:ext uri="{FF2B5EF4-FFF2-40B4-BE49-F238E27FC236}">
                      <a16:creationId xmlns:a16="http://schemas.microsoft.com/office/drawing/2014/main" id="{AAC54D5F-14BE-E9F4-0289-1097341F5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3242314"/>
                  <a:ext cx="4072104" cy="87294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权限管理确保用户只能访问其被授权的资源。</a:t>
                  </a:r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endParaRPr>
                </a:p>
              </p:txBody>
            </p:sp>
            <p:sp>
              <p:nvSpPr>
                <p:cNvPr id="18" name="Bullet3">
                  <a:extLst>
                    <a:ext uri="{FF2B5EF4-FFF2-40B4-BE49-F238E27FC236}">
                      <a16:creationId xmlns:a16="http://schemas.microsoft.com/office/drawing/2014/main" id="{3E77D953-2474-42EF-F181-62E15E6A14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865729"/>
                  <a:ext cx="4244786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Autofit/>
                </a:bodyPr>
                <a:lstStyle/>
                <a:p>
                  <a:r>
                    <a:rPr lang="zh-CN" altLang="en-US" sz="18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权限管理</a:t>
                  </a:r>
                  <a:endParaRPr 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endParaRPr>
                </a:p>
              </p:txBody>
            </p:sp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801C9C6-3F86-91C1-ED6E-B4B2F45DF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1958" y="2863276"/>
                <a:ext cx="5946941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9160FDF-8BED-F9CF-4FBD-1E606AC7B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1958" y="4472933"/>
                <a:ext cx="5946940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B96F5537-9CE0-B018-745D-86AD13C3AAB8}"/>
                </a:ext>
              </a:extLst>
            </p:cNvPr>
            <p:cNvSpPr>
              <a:spLocks/>
            </p:cNvSpPr>
            <p:nvPr/>
          </p:nvSpPr>
          <p:spPr>
            <a:xfrm>
              <a:off x="660400" y="1388487"/>
              <a:ext cx="4115460" cy="3456723"/>
            </a:xfrm>
            <a:prstGeom prst="rect">
              <a:avLst/>
            </a:prstGeom>
            <a:blipFill>
              <a:blip r:embed="rId3"/>
              <a:srcRect/>
              <a:stretch>
                <a:fillRect l="-23503" r="-235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04337195-9896-4A2A-DEB9-7C8A3C444BF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0400" y="5027505"/>
              <a:ext cx="4115460" cy="110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cs typeface="+mn-ea"/>
                  <a:sym typeface="+mn-lt"/>
                </a:rPr>
                <a:t>了解用户和组在系统管理中的角色和功能</a:t>
              </a:r>
              <a:endParaRPr lang="en-US" dirty="0"/>
            </a:p>
          </p:txBody>
        </p: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C4542682-FC6F-1574-ED53-CF0BBE0D6E71}"/>
                </a:ext>
              </a:extLst>
            </p:cNvPr>
            <p:cNvGrpSpPr/>
            <p:nvPr/>
          </p:nvGrpSpPr>
          <p:grpSpPr>
            <a:xfrm>
              <a:off x="11052954" y="6235700"/>
              <a:ext cx="465946" cy="180000"/>
              <a:chOff x="11052954" y="6235700"/>
              <a:chExt cx="465946" cy="1800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DF044C0-9528-21DA-8627-7957108A82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38704" y="6235700"/>
                <a:ext cx="180196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A08EB16-B834-58A6-5756-2C1BB39FD3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52954" y="6235700"/>
                <a:ext cx="180196" cy="180000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F11A57-D4DE-1E6B-C13C-BF50521C90B4}"/>
                </a:ext>
              </a:extLst>
            </p:cNvPr>
            <p:cNvSpPr>
              <a:spLocks/>
            </p:cNvSpPr>
            <p:nvPr/>
          </p:nvSpPr>
          <p:spPr>
            <a:xfrm>
              <a:off x="660400" y="1388487"/>
              <a:ext cx="4115460" cy="56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49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43512" y="149906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组策略的作用</a:t>
            </a:r>
            <a:endParaRPr lang="zh-CN" altLang="en-US" dirty="0"/>
          </a:p>
        </p:txBody>
      </p:sp>
      <p:grpSp>
        <p:nvGrpSpPr>
          <p:cNvPr id="4" name="c0cf0455-cd64-48b9-a90d-2093e5374519.source.3.zh-Hans.pptx">
            <a:extLst>
              <a:ext uri="{FF2B5EF4-FFF2-40B4-BE49-F238E27FC236}">
                <a16:creationId xmlns:a16="http://schemas.microsoft.com/office/drawing/2014/main" id="{C2088CF7-922D-383A-2A1E-533A299A4482}"/>
              </a:ext>
            </a:extLst>
          </p:cNvPr>
          <p:cNvGrpSpPr/>
          <p:nvPr/>
        </p:nvGrpSpPr>
        <p:grpSpPr>
          <a:xfrm>
            <a:off x="384828" y="1003647"/>
            <a:ext cx="10858500" cy="5003800"/>
            <a:chOff x="660400" y="1130300"/>
            <a:chExt cx="10858500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79E3BBF1-9B18-18CD-775E-E367849A0063}"/>
                </a:ext>
              </a:extLst>
            </p:cNvPr>
            <p:cNvSpPr txBox="1"/>
            <p:nvPr/>
          </p:nvSpPr>
          <p:spPr>
            <a:xfrm>
              <a:off x="660400" y="1130300"/>
              <a:ext cx="3051947" cy="2286000"/>
            </a:xfrm>
            <a:prstGeom prst="rect">
              <a:avLst/>
            </a:prstGeom>
            <a:noFill/>
          </p:spPr>
          <p:txBody>
            <a:bodyPr vert="horz" wrap="square" rtlCol="0" anchor="t">
              <a:normAutofit/>
            </a:bodyPr>
            <a:lstStyle/>
            <a:p>
              <a:r>
                <a:rPr lang="zh-CN" altLang="en-US" sz="2400" b="1" dirty="0"/>
                <a:t>组策略在系统安全管理中的关键作用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309E933-3D54-F3D4-3FDB-0440D928367B}"/>
                </a:ext>
              </a:extLst>
            </p:cNvPr>
            <p:cNvGrpSpPr/>
            <p:nvPr/>
          </p:nvGrpSpPr>
          <p:grpSpPr>
            <a:xfrm>
              <a:off x="5377070" y="1250950"/>
              <a:ext cx="6141830" cy="4883150"/>
              <a:chOff x="660400" y="1838860"/>
              <a:chExt cx="3795450" cy="429524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F03DBB1-CB4B-E416-E598-ED4C47AE019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1838860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A5E7BD2E-AF69-E1CF-EA65-4158426F2C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统一配置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xmlns:a16="http://schemas.microsoft.com/office/drawing/2014/main" id="{B6F7DAD6-C942-7755-978D-03D1D0493768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组策略实现对计算机和用户的统一配置和管理。</a:t>
                  </a:r>
                  <a:endParaRPr lang="en-US" dirty="0"/>
                </a:p>
              </p:txBody>
            </p:sp>
          </p:grpSp>
          <p:grpSp>
            <p:nvGrpSpPr>
              <p:cNvPr id="9" name="组合 1">
                <a:extLst>
                  <a:ext uri="{FF2B5EF4-FFF2-40B4-BE49-F238E27FC236}">
                    <a16:creationId xmlns:a16="http://schemas.microsoft.com/office/drawing/2014/main" id="{223E0C97-A6B8-4A67-F971-4103B6FD83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3314165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xmlns:a16="http://schemas.microsoft.com/office/drawing/2014/main" id="{1F19FF40-CD3F-AAE3-0BE5-A26DD082807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安全增强</a:t>
                  </a:r>
                  <a:endParaRPr lang="en-US" dirty="0"/>
                </a:p>
              </p:txBody>
            </p:sp>
            <p:sp>
              <p:nvSpPr>
                <p:cNvPr id="14" name="Text2">
                  <a:extLst>
                    <a:ext uri="{FF2B5EF4-FFF2-40B4-BE49-F238E27FC236}">
                      <a16:creationId xmlns:a16="http://schemas.microsoft.com/office/drawing/2014/main" id="{AFC43417-9FA0-8013-51EB-570216B8ADE8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利用组策略强化系统的安全性，防止未经授权的访问。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78FF72B-76B4-BAE8-26C5-0932978FA23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4789468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xmlns:a16="http://schemas.microsoft.com/office/drawing/2014/main" id="{3AE5D41C-73D5-8FE9-302C-BDD99DA61B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操作自动化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xmlns:a16="http://schemas.microsoft.com/office/drawing/2014/main" id="{554DB856-854A-925B-3502-F8DD007A1B33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自动执行日常管理任务，减少人为错误。</a:t>
                  </a:r>
                  <a:endParaRPr lang="en-US" dirty="0"/>
                </a:p>
              </p:txBody>
            </p:sp>
          </p:grpSp>
        </p:grpSp>
        <p:sp>
          <p:nvSpPr>
            <p:cNvPr id="7" name="PictureMisc1">
              <a:extLst>
                <a:ext uri="{FF2B5EF4-FFF2-40B4-BE49-F238E27FC236}">
                  <a16:creationId xmlns:a16="http://schemas.microsoft.com/office/drawing/2014/main" id="{78EE8C8C-5221-7C98-D490-32DA668D2568}"/>
                </a:ext>
              </a:extLst>
            </p:cNvPr>
            <p:cNvSpPr>
              <a:spLocks/>
            </p:cNvSpPr>
            <p:nvPr/>
          </p:nvSpPr>
          <p:spPr>
            <a:xfrm>
              <a:off x="660400" y="2456495"/>
              <a:ext cx="3852812" cy="3510006"/>
            </a:xfrm>
            <a:prstGeom prst="round2DiagRect">
              <a:avLst>
                <a:gd name="adj1" fmla="val 10449"/>
                <a:gd name="adj2" fmla="val 0"/>
              </a:avLst>
            </a:prstGeom>
            <a:blipFill>
              <a:blip r:embed="rId3"/>
              <a:srcRect/>
              <a:stretch>
                <a:fillRect l="-7264" r="-726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23292" y="1060282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0697" y="1807481"/>
            <a:ext cx="7038340" cy="3120357"/>
            <a:chOff x="4245" y="2948"/>
            <a:chExt cx="11084" cy="4388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699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用户和组的设置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5" y="6573"/>
              <a:ext cx="11084" cy="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学习如何在</a:t>
              </a:r>
              <a:r>
                <a:rPr lang="en-US" altLang="zh-CN" sz="22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Win2003 Server</a:t>
              </a:r>
              <a:r>
                <a:rPr lang="zh-CN" altLang="en-US" sz="22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中创建和管理用户和组</a:t>
              </a:r>
              <a:endParaRPr lang="en-US" altLang="zh-CN" sz="2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7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4411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创建用户账户</a:t>
            </a:r>
            <a:endParaRPr lang="zh-CN" altLang="en-US" dirty="0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590CD2D1-B142-24D9-BADB-EC5F5A6DDF6E}"/>
              </a:ext>
            </a:extLst>
          </p:cNvPr>
          <p:cNvGrpSpPr/>
          <p:nvPr/>
        </p:nvGrpSpPr>
        <p:grpSpPr>
          <a:xfrm>
            <a:off x="184411" y="980902"/>
            <a:ext cx="8710208" cy="5094220"/>
            <a:chOff x="660399" y="1130300"/>
            <a:chExt cx="10858501" cy="4604263"/>
          </a:xfrm>
        </p:grpSpPr>
        <p:sp>
          <p:nvSpPr>
            <p:cNvPr id="7" name="Title">
              <a:extLst>
                <a:ext uri="{FF2B5EF4-FFF2-40B4-BE49-F238E27FC236}">
                  <a16:creationId xmlns:a16="http://schemas.microsoft.com/office/drawing/2014/main" id="{B2E2F6D8-929D-2E91-4DAD-AE7C6A76BFD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09600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创建用户账户的具体步骤和注意事项</a:t>
              </a:r>
              <a:endParaRPr 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2A1D78-A47F-8B1B-91ED-03A53C5E16D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399" y="1838859"/>
              <a:ext cx="3496620" cy="2079997"/>
              <a:chOff x="660400" y="1838859"/>
              <a:chExt cx="3468587" cy="2079997"/>
            </a:xfrm>
          </p:grpSpPr>
          <p:sp>
            <p:nvSpPr>
              <p:cNvPr id="17" name="ComponentBackground1">
                <a:extLst>
                  <a:ext uri="{FF2B5EF4-FFF2-40B4-BE49-F238E27FC236}">
                    <a16:creationId xmlns:a16="http://schemas.microsoft.com/office/drawing/2014/main" id="{CA98CF7D-B115-B8FC-F914-BF5E6BF79930}"/>
                  </a:ext>
                </a:extLst>
              </p:cNvPr>
              <p:cNvSpPr/>
              <p:nvPr/>
            </p:nvSpPr>
            <p:spPr>
              <a:xfrm>
                <a:off x="660400" y="1838859"/>
                <a:ext cx="3468587" cy="207999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Bullet1">
                <a:extLst>
                  <a:ext uri="{FF2B5EF4-FFF2-40B4-BE49-F238E27FC236}">
                    <a16:creationId xmlns:a16="http://schemas.microsoft.com/office/drawing/2014/main" id="{1AF824F3-06C3-BA11-6CFA-649E2B07D5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875099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添加新用户</a:t>
                </a:r>
                <a:endParaRPr lang="en-US" dirty="0"/>
              </a:p>
            </p:txBody>
          </p:sp>
          <p:sp>
            <p:nvSpPr>
              <p:cNvPr id="19" name="Text1">
                <a:extLst>
                  <a:ext uri="{FF2B5EF4-FFF2-40B4-BE49-F238E27FC236}">
                    <a16:creationId xmlns:a16="http://schemas.microsoft.com/office/drawing/2014/main" id="{2C1707F0-AA8F-7500-3B0F-ABAA6F3D0ADD}"/>
                  </a:ext>
                </a:extLst>
              </p:cNvPr>
              <p:cNvSpPr/>
              <p:nvPr/>
            </p:nvSpPr>
            <p:spPr>
              <a:xfrm>
                <a:off x="797463" y="2290496"/>
                <a:ext cx="3220934" cy="1628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使用“计算机管理”工具添加新用户并设置初始密码。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6C019FD-1CE8-608C-18EE-C9A82CDF619B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3742" y="4114436"/>
              <a:ext cx="3358452" cy="1620127"/>
              <a:chOff x="673742" y="4114436"/>
              <a:chExt cx="3358452" cy="1620127"/>
            </a:xfrm>
          </p:grpSpPr>
          <p:sp>
            <p:nvSpPr>
              <p:cNvPr id="14" name="ComponentBackground2">
                <a:extLst>
                  <a:ext uri="{FF2B5EF4-FFF2-40B4-BE49-F238E27FC236}">
                    <a16:creationId xmlns:a16="http://schemas.microsoft.com/office/drawing/2014/main" id="{D2695E1B-2D01-BBE8-CF58-4B8654BBC7FA}"/>
                  </a:ext>
                </a:extLst>
              </p:cNvPr>
              <p:cNvSpPr/>
              <p:nvPr/>
            </p:nvSpPr>
            <p:spPr>
              <a:xfrm>
                <a:off x="673742" y="4114436"/>
                <a:ext cx="3358451" cy="162012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Bullet2">
                <a:extLst>
                  <a:ext uri="{FF2B5EF4-FFF2-40B4-BE49-F238E27FC236}">
                    <a16:creationId xmlns:a16="http://schemas.microsoft.com/office/drawing/2014/main" id="{F1BE1ACB-89FD-CF49-8E3A-91DEA9ADB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5227" y="4114436"/>
                <a:ext cx="3246966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配置用户属性</a:t>
                </a:r>
                <a:endParaRPr lang="en-US" dirty="0"/>
              </a:p>
            </p:txBody>
          </p:sp>
          <p:sp>
            <p:nvSpPr>
              <p:cNvPr id="16" name="Text2">
                <a:extLst>
                  <a:ext uri="{FF2B5EF4-FFF2-40B4-BE49-F238E27FC236}">
                    <a16:creationId xmlns:a16="http://schemas.microsoft.com/office/drawing/2014/main" id="{654C53AE-933B-42B8-47CB-D827E6A2C1A7}"/>
                  </a:ext>
                </a:extLst>
              </p:cNvPr>
              <p:cNvSpPr/>
              <p:nvPr/>
            </p:nvSpPr>
            <p:spPr>
              <a:xfrm>
                <a:off x="785227" y="4593117"/>
                <a:ext cx="3246967" cy="11414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设置用户的登录选项、密码策略和其他属性。</a:t>
                </a:r>
                <a:endParaRPr lang="en-US" dirty="0"/>
              </a:p>
            </p:txBody>
          </p:sp>
        </p:grpSp>
      </p:grp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76" y="1764861"/>
            <a:ext cx="5370043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8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4411" y="15363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创建用户账户</a:t>
            </a:r>
            <a:endParaRPr lang="zh-CN" altLang="en-US" dirty="0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590CD2D1-B142-24D9-BADB-EC5F5A6DDF6E}"/>
              </a:ext>
            </a:extLst>
          </p:cNvPr>
          <p:cNvGrpSpPr/>
          <p:nvPr/>
        </p:nvGrpSpPr>
        <p:grpSpPr>
          <a:xfrm>
            <a:off x="184411" y="980902"/>
            <a:ext cx="8710208" cy="3085297"/>
            <a:chOff x="660399" y="1130300"/>
            <a:chExt cx="10858501" cy="2788556"/>
          </a:xfrm>
        </p:grpSpPr>
        <p:sp>
          <p:nvSpPr>
            <p:cNvPr id="7" name="Title">
              <a:extLst>
                <a:ext uri="{FF2B5EF4-FFF2-40B4-BE49-F238E27FC236}">
                  <a16:creationId xmlns:a16="http://schemas.microsoft.com/office/drawing/2014/main" id="{B2E2F6D8-929D-2E91-4DAD-AE7C6A76BFD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09600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创建用户账户的具体步骤和注意事项</a:t>
              </a:r>
              <a:endParaRPr lang="en-US" dirty="0"/>
            </a:p>
          </p:txBody>
        </p:sp>
        <p:sp>
          <p:nvSpPr>
            <p:cNvPr id="17" name="ComponentBackground1">
              <a:extLst>
                <a:ext uri="{FF2B5EF4-FFF2-40B4-BE49-F238E27FC236}">
                  <a16:creationId xmlns:a16="http://schemas.microsoft.com/office/drawing/2014/main" id="{CA98CF7D-B115-B8FC-F914-BF5E6BF79930}"/>
                </a:ext>
              </a:extLst>
            </p:cNvPr>
            <p:cNvSpPr/>
            <p:nvPr/>
          </p:nvSpPr>
          <p:spPr>
            <a:xfrm>
              <a:off x="660399" y="1838859"/>
              <a:ext cx="3496619" cy="2079997"/>
            </a:xfrm>
            <a:prstGeom prst="roundRect">
              <a:avLst>
                <a:gd name="adj" fmla="val 8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75B9794-615E-911E-3439-B13D9CD4CE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85225" y="1875099"/>
              <a:ext cx="3260312" cy="2043757"/>
              <a:chOff x="-6518632" y="4090343"/>
              <a:chExt cx="3234173" cy="2043757"/>
            </a:xfrm>
          </p:grpSpPr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ACE5FE70-60B6-E1DA-5D26-1EEA8C855B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505394" y="4090343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分配用户权限</a:t>
                </a:r>
                <a:endParaRPr lang="en-US" dirty="0"/>
              </a:p>
            </p:txBody>
          </p:sp>
          <p:sp>
            <p:nvSpPr>
              <p:cNvPr id="13" name="Text3">
                <a:extLst>
                  <a:ext uri="{FF2B5EF4-FFF2-40B4-BE49-F238E27FC236}">
                    <a16:creationId xmlns:a16="http://schemas.microsoft.com/office/drawing/2014/main" id="{E418AD3C-14A9-2FC1-B1A7-A06FCC7427C7}"/>
                  </a:ext>
                </a:extLst>
              </p:cNvPr>
              <p:cNvSpPr/>
              <p:nvPr/>
            </p:nvSpPr>
            <p:spPr>
              <a:xfrm>
                <a:off x="-6518632" y="4505740"/>
                <a:ext cx="3220934" cy="1628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根据用户的角色和职责分配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适当的权限</a:t>
                </a: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en-US" dirty="0"/>
              </a:p>
            </p:txBody>
          </p:sp>
        </p:grpSp>
      </p:grp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0" y="4438184"/>
            <a:ext cx="8610079" cy="172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9231</TotalTime>
  <Words>882</Words>
  <Application>Microsoft Office PowerPoint</Application>
  <PresentationFormat>全屏显示(4:3)</PresentationFormat>
  <Paragraphs>167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仿宋</vt:lpstr>
      <vt:lpstr>宋体</vt:lpstr>
      <vt:lpstr>微软雅黑</vt:lpstr>
      <vt:lpstr>Arial</vt:lpstr>
      <vt:lpstr>Arial Black</vt:lpstr>
      <vt:lpstr>Calibri</vt:lpstr>
      <vt:lpstr>Calibri Light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1172</cp:revision>
  <dcterms:created xsi:type="dcterms:W3CDTF">2014-07-13T02:54:52Z</dcterms:created>
  <dcterms:modified xsi:type="dcterms:W3CDTF">2025-04-15T02:35:55Z</dcterms:modified>
</cp:coreProperties>
</file>